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</p:sldMasterIdLst>
  <p:notesMasterIdLst>
    <p:notesMasterId r:id="rId30"/>
  </p:notesMasterIdLst>
  <p:sldIdLst>
    <p:sldId id="256" r:id="rId5"/>
    <p:sldId id="257" r:id="rId6"/>
    <p:sldId id="262" r:id="rId7"/>
    <p:sldId id="258" r:id="rId8"/>
    <p:sldId id="259" r:id="rId9"/>
    <p:sldId id="260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re Olivia Camille" initials="SOC" lastIdx="1" clrIdx="0">
    <p:extLst>
      <p:ext uri="{19B8F6BF-5375-455C-9EA6-DF929625EA0E}">
        <p15:presenceInfo xmlns:p15="http://schemas.microsoft.com/office/powerpoint/2012/main" userId="Shore Olivia Cami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6B7CEA-9009-416F-9743-D97014D8BFB4}" v="208" dt="2020-05-04T02:28:20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6FD00-A133-46ED-BDE7-AA90C1C3DBBB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958306-FC71-4C01-A45B-0BAC762E32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700" dirty="0"/>
            <a:t>Maybe you’re viewing this tool at the beginning of Paper 3 and want more information,                             or you’re viewing this right before the AICE Exam.... </a:t>
          </a:r>
        </a:p>
      </dgm:t>
    </dgm:pt>
    <dgm:pt modelId="{1B99F8CB-59F1-4009-B070-C6F72B875291}" type="parTrans" cxnId="{A081D84D-5C57-44EA-BBE7-9D46B9E2939C}">
      <dgm:prSet/>
      <dgm:spPr/>
      <dgm:t>
        <a:bodyPr/>
        <a:lstStyle/>
        <a:p>
          <a:endParaRPr lang="en-US"/>
        </a:p>
      </dgm:t>
    </dgm:pt>
    <dgm:pt modelId="{30E5A40A-505C-4D8F-9029-675458DF75E0}" type="sibTrans" cxnId="{A081D84D-5C57-44EA-BBE7-9D46B9E2939C}">
      <dgm:prSet/>
      <dgm:spPr/>
      <dgm:t>
        <a:bodyPr/>
        <a:lstStyle/>
        <a:p>
          <a:endParaRPr lang="en-US"/>
        </a:p>
      </dgm:t>
    </dgm:pt>
    <dgm:pt modelId="{E28F83C7-1387-4AD1-82C9-E417C9108EC9}" type="pres">
      <dgm:prSet presAssocID="{9F16FD00-A133-46ED-BDE7-AA90C1C3DBBB}" presName="diagram" presStyleCnt="0">
        <dgm:presLayoutVars>
          <dgm:dir/>
          <dgm:resizeHandles val="exact"/>
        </dgm:presLayoutVars>
      </dgm:prSet>
      <dgm:spPr/>
    </dgm:pt>
    <dgm:pt modelId="{BB1921F2-6A13-4BD8-9158-5C2885352694}" type="pres">
      <dgm:prSet presAssocID="{61958306-FC71-4C01-A45B-0BAC762E32A8}" presName="node" presStyleLbl="node1" presStyleIdx="0" presStyleCnt="1" custScaleX="159502" custScaleY="75412" custLinFactNeighborX="1848" custLinFactNeighborY="-15892">
        <dgm:presLayoutVars>
          <dgm:bulletEnabled val="1"/>
        </dgm:presLayoutVars>
      </dgm:prSet>
      <dgm:spPr/>
    </dgm:pt>
  </dgm:ptLst>
  <dgm:cxnLst>
    <dgm:cxn modelId="{C1C0BD3A-485D-431D-A566-7E6D73F73921}" type="presOf" srcId="{9F16FD00-A133-46ED-BDE7-AA90C1C3DBBB}" destId="{E28F83C7-1387-4AD1-82C9-E417C9108EC9}" srcOrd="0" destOrd="0" presId="urn:microsoft.com/office/officeart/2005/8/layout/default"/>
    <dgm:cxn modelId="{A081D84D-5C57-44EA-BBE7-9D46B9E2939C}" srcId="{9F16FD00-A133-46ED-BDE7-AA90C1C3DBBB}" destId="{61958306-FC71-4C01-A45B-0BAC762E32A8}" srcOrd="0" destOrd="0" parTransId="{1B99F8CB-59F1-4009-B070-C6F72B875291}" sibTransId="{30E5A40A-505C-4D8F-9029-675458DF75E0}"/>
    <dgm:cxn modelId="{7236B7AA-A963-4E8C-8180-47443AFFBB49}" type="presOf" srcId="{61958306-FC71-4C01-A45B-0BAC762E32A8}" destId="{BB1921F2-6A13-4BD8-9158-5C2885352694}" srcOrd="0" destOrd="0" presId="urn:microsoft.com/office/officeart/2005/8/layout/default"/>
    <dgm:cxn modelId="{3D05CDB4-8C0D-4CD3-9D02-F622DE22B5CD}" type="presParOf" srcId="{E28F83C7-1387-4AD1-82C9-E417C9108EC9}" destId="{BB1921F2-6A13-4BD8-9158-5C288535269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16FD00-A133-46ED-BDE7-AA90C1C3DBBB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4C118A-0545-4AF1-A293-973EC19D84CB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  <a:p>
          <a:pPr>
            <a:lnSpc>
              <a:spcPct val="100000"/>
            </a:lnSpc>
          </a:pPr>
          <a:r>
            <a:rPr lang="en-US" dirty="0"/>
            <a:t>Either way, you’ll get a quick rundown of what Dr. </a:t>
          </a:r>
          <a:r>
            <a:rPr lang="en-US" dirty="0" err="1"/>
            <a:t>Crihfield</a:t>
          </a:r>
          <a:r>
            <a:rPr lang="en-US" dirty="0"/>
            <a:t> means when she talks about </a:t>
          </a:r>
          <a:r>
            <a:rPr lang="en-US" b="1" dirty="0"/>
            <a:t>APPROACHES</a:t>
          </a:r>
          <a:r>
            <a:rPr lang="en-US" dirty="0"/>
            <a:t> and </a:t>
          </a:r>
          <a:r>
            <a:rPr lang="en-US" b="1" dirty="0"/>
            <a:t>HOW</a:t>
          </a:r>
          <a:r>
            <a:rPr lang="en-US" dirty="0"/>
            <a:t> to correctly identify them!</a:t>
          </a:r>
        </a:p>
        <a:p>
          <a:pPr>
            <a:lnSpc>
              <a:spcPct val="100000"/>
            </a:lnSpc>
          </a:pPr>
          <a:endParaRPr lang="en-US" dirty="0"/>
        </a:p>
      </dgm:t>
    </dgm:pt>
    <dgm:pt modelId="{122D2AB3-CE43-4F1D-B745-821BE573E04B}" type="parTrans" cxnId="{3A592B6B-A603-4C2D-BF4D-72DC2D6D8C1E}">
      <dgm:prSet/>
      <dgm:spPr/>
      <dgm:t>
        <a:bodyPr/>
        <a:lstStyle/>
        <a:p>
          <a:endParaRPr lang="en-US"/>
        </a:p>
      </dgm:t>
    </dgm:pt>
    <dgm:pt modelId="{87DE3219-0DE3-42E7-9540-F3FA74986733}" type="sibTrans" cxnId="{3A592B6B-A603-4C2D-BF4D-72DC2D6D8C1E}">
      <dgm:prSet/>
      <dgm:spPr/>
      <dgm:t>
        <a:bodyPr/>
        <a:lstStyle/>
        <a:p>
          <a:endParaRPr lang="en-US"/>
        </a:p>
      </dgm:t>
    </dgm:pt>
    <dgm:pt modelId="{E28F83C7-1387-4AD1-82C9-E417C9108EC9}" type="pres">
      <dgm:prSet presAssocID="{9F16FD00-A133-46ED-BDE7-AA90C1C3DBBB}" presName="diagram" presStyleCnt="0">
        <dgm:presLayoutVars>
          <dgm:dir/>
          <dgm:resizeHandles val="exact"/>
        </dgm:presLayoutVars>
      </dgm:prSet>
      <dgm:spPr/>
    </dgm:pt>
    <dgm:pt modelId="{A75A0463-5B13-44FA-B44A-FCA012F80A0A}" type="pres">
      <dgm:prSet presAssocID="{944C118A-0545-4AF1-A293-973EC19D84CB}" presName="node" presStyleLbl="node1" presStyleIdx="0" presStyleCnt="1" custScaleX="88053" custScaleY="49180" custLinFactNeighborX="5241" custLinFactNeighborY="1089">
        <dgm:presLayoutVars>
          <dgm:bulletEnabled val="1"/>
        </dgm:presLayoutVars>
      </dgm:prSet>
      <dgm:spPr/>
    </dgm:pt>
  </dgm:ptLst>
  <dgm:cxnLst>
    <dgm:cxn modelId="{D838FF2B-AE3F-4721-839A-298BF0B9EFD9}" type="presOf" srcId="{944C118A-0545-4AF1-A293-973EC19D84CB}" destId="{A75A0463-5B13-44FA-B44A-FCA012F80A0A}" srcOrd="0" destOrd="0" presId="urn:microsoft.com/office/officeart/2005/8/layout/default"/>
    <dgm:cxn modelId="{C1C0BD3A-485D-431D-A566-7E6D73F73921}" type="presOf" srcId="{9F16FD00-A133-46ED-BDE7-AA90C1C3DBBB}" destId="{E28F83C7-1387-4AD1-82C9-E417C9108EC9}" srcOrd="0" destOrd="0" presId="urn:microsoft.com/office/officeart/2005/8/layout/default"/>
    <dgm:cxn modelId="{3A592B6B-A603-4C2D-BF4D-72DC2D6D8C1E}" srcId="{9F16FD00-A133-46ED-BDE7-AA90C1C3DBBB}" destId="{944C118A-0545-4AF1-A293-973EC19D84CB}" srcOrd="0" destOrd="0" parTransId="{122D2AB3-CE43-4F1D-B745-821BE573E04B}" sibTransId="{87DE3219-0DE3-42E7-9540-F3FA74986733}"/>
    <dgm:cxn modelId="{D0CDDA75-4890-4E64-9695-CD250999DF81}" type="presParOf" srcId="{E28F83C7-1387-4AD1-82C9-E417C9108EC9}" destId="{A75A0463-5B13-44FA-B44A-FCA012F80A0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B78459-DECE-471E-BFC9-8CF1A43966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F83D9E-58CA-44FF-A46E-81AE56CDC41E}">
      <dgm:prSet phldrT="[Text]"/>
      <dgm:spPr/>
      <dgm:t>
        <a:bodyPr/>
        <a:lstStyle/>
        <a:p>
          <a:r>
            <a:rPr lang="en-US" dirty="0"/>
            <a:t>   Intentionalist</a:t>
          </a:r>
        </a:p>
      </dgm:t>
    </dgm:pt>
    <dgm:pt modelId="{60CD8655-EDD5-43B0-9D0F-8CCF652FBE49}" type="parTrans" cxnId="{CD30AF3A-C84A-4984-A8F7-F5259B99A9AF}">
      <dgm:prSet/>
      <dgm:spPr/>
      <dgm:t>
        <a:bodyPr/>
        <a:lstStyle/>
        <a:p>
          <a:endParaRPr lang="en-US"/>
        </a:p>
      </dgm:t>
    </dgm:pt>
    <dgm:pt modelId="{3070D795-4FC1-4AEC-85AF-D25537FFA223}" type="sibTrans" cxnId="{CD30AF3A-C84A-4984-A8F7-F5259B99A9AF}">
      <dgm:prSet/>
      <dgm:spPr/>
      <dgm:t>
        <a:bodyPr/>
        <a:lstStyle/>
        <a:p>
          <a:endParaRPr lang="en-US"/>
        </a:p>
      </dgm:t>
    </dgm:pt>
    <dgm:pt modelId="{5FC09C21-4F98-46B1-814D-C30C626ABD94}">
      <dgm:prSet phldrT="[Text]"/>
      <dgm:spPr/>
      <dgm:t>
        <a:bodyPr/>
        <a:lstStyle/>
        <a:p>
          <a:r>
            <a:rPr lang="en-US" dirty="0"/>
            <a:t>     Functionalist</a:t>
          </a:r>
        </a:p>
      </dgm:t>
    </dgm:pt>
    <dgm:pt modelId="{772F4B72-5EBB-4927-A191-D6927D30682F}" type="parTrans" cxnId="{23E5E959-1E6C-42C1-92C0-A799C2FF0B86}">
      <dgm:prSet/>
      <dgm:spPr/>
      <dgm:t>
        <a:bodyPr/>
        <a:lstStyle/>
        <a:p>
          <a:endParaRPr lang="en-US"/>
        </a:p>
      </dgm:t>
    </dgm:pt>
    <dgm:pt modelId="{28E5BF49-9018-4E45-BC98-245AB4F576D0}" type="sibTrans" cxnId="{23E5E959-1E6C-42C1-92C0-A799C2FF0B86}">
      <dgm:prSet/>
      <dgm:spPr/>
      <dgm:t>
        <a:bodyPr/>
        <a:lstStyle/>
        <a:p>
          <a:endParaRPr lang="en-US"/>
        </a:p>
      </dgm:t>
    </dgm:pt>
    <dgm:pt modelId="{150F8C63-3752-4A12-9BD4-6AB18A987AC2}">
      <dgm:prSet phldrT="[Text]"/>
      <dgm:spPr/>
      <dgm:t>
        <a:bodyPr/>
        <a:lstStyle/>
        <a:p>
          <a:r>
            <a:rPr lang="en-US" dirty="0"/>
            <a:t>      Structuralist</a:t>
          </a:r>
        </a:p>
      </dgm:t>
    </dgm:pt>
    <dgm:pt modelId="{317DE92E-20CD-4C9D-AD4A-C24F3CE7CE71}" type="parTrans" cxnId="{4B7CEF3D-D5B8-4834-99A4-75D2A92E11C1}">
      <dgm:prSet/>
      <dgm:spPr/>
      <dgm:t>
        <a:bodyPr/>
        <a:lstStyle/>
        <a:p>
          <a:endParaRPr lang="en-US"/>
        </a:p>
      </dgm:t>
    </dgm:pt>
    <dgm:pt modelId="{AE80F382-7511-4C17-A3DF-5505094DAFD0}" type="sibTrans" cxnId="{4B7CEF3D-D5B8-4834-99A4-75D2A92E11C1}">
      <dgm:prSet/>
      <dgm:spPr/>
      <dgm:t>
        <a:bodyPr/>
        <a:lstStyle/>
        <a:p>
          <a:endParaRPr lang="en-US"/>
        </a:p>
      </dgm:t>
    </dgm:pt>
    <dgm:pt modelId="{64D45C0B-3311-4877-BABD-8DAECF1FD39C}">
      <dgm:prSet phldrT="[Text]"/>
      <dgm:spPr/>
      <dgm:t>
        <a:bodyPr/>
        <a:lstStyle/>
        <a:p>
          <a:r>
            <a:rPr lang="en-US" dirty="0"/>
            <a:t>        Synthesis</a:t>
          </a:r>
        </a:p>
      </dgm:t>
    </dgm:pt>
    <dgm:pt modelId="{6E4F2F4B-8D84-4740-B214-1DE82CA07D43}" type="parTrans" cxnId="{763A3653-48EE-4A80-96E9-B39E1407FBC5}">
      <dgm:prSet/>
      <dgm:spPr/>
      <dgm:t>
        <a:bodyPr/>
        <a:lstStyle/>
        <a:p>
          <a:endParaRPr lang="en-US"/>
        </a:p>
      </dgm:t>
    </dgm:pt>
    <dgm:pt modelId="{D189832C-8ADB-41E3-9F64-0DDE0C05D776}" type="sibTrans" cxnId="{763A3653-48EE-4A80-96E9-B39E1407FBC5}">
      <dgm:prSet/>
      <dgm:spPr/>
      <dgm:t>
        <a:bodyPr/>
        <a:lstStyle/>
        <a:p>
          <a:endParaRPr lang="en-US"/>
        </a:p>
      </dgm:t>
    </dgm:pt>
    <dgm:pt modelId="{052A047C-3C10-4200-9661-2D113F750238}" type="pres">
      <dgm:prSet presAssocID="{43B78459-DECE-471E-BFC9-8CF1A43966DC}" presName="linear" presStyleCnt="0">
        <dgm:presLayoutVars>
          <dgm:animLvl val="lvl"/>
          <dgm:resizeHandles val="exact"/>
        </dgm:presLayoutVars>
      </dgm:prSet>
      <dgm:spPr/>
    </dgm:pt>
    <dgm:pt modelId="{AB8CDDF7-8DF3-4A37-8B61-F410484380F0}" type="pres">
      <dgm:prSet presAssocID="{53F83D9E-58CA-44FF-A46E-81AE56CDC41E}" presName="parentText" presStyleLbl="node1" presStyleIdx="0" presStyleCnt="4" custScaleX="35748" custScaleY="51944" custLinFactY="-58" custLinFactNeighborX="-31575" custLinFactNeighborY="-100000">
        <dgm:presLayoutVars>
          <dgm:chMax val="0"/>
          <dgm:bulletEnabled val="1"/>
        </dgm:presLayoutVars>
      </dgm:prSet>
      <dgm:spPr/>
    </dgm:pt>
    <dgm:pt modelId="{478B4C6A-09F1-4C34-842B-7DDE06BB9114}" type="pres">
      <dgm:prSet presAssocID="{3070D795-4FC1-4AEC-85AF-D25537FFA223}" presName="spacer" presStyleCnt="0"/>
      <dgm:spPr/>
    </dgm:pt>
    <dgm:pt modelId="{87CF7A2E-B311-49D9-93F5-4664C7D2BF35}" type="pres">
      <dgm:prSet presAssocID="{5FC09C21-4F98-46B1-814D-C30C626ABD94}" presName="parentText" presStyleLbl="node1" presStyleIdx="1" presStyleCnt="4" custScaleX="35207" custScaleY="53305" custLinFactNeighborX="-11855" custLinFactNeighborY="-40428">
        <dgm:presLayoutVars>
          <dgm:chMax val="0"/>
          <dgm:bulletEnabled val="1"/>
        </dgm:presLayoutVars>
      </dgm:prSet>
      <dgm:spPr/>
    </dgm:pt>
    <dgm:pt modelId="{436A6F35-A5BC-4D9B-BCB5-954426497AC9}" type="pres">
      <dgm:prSet presAssocID="{28E5BF49-9018-4E45-BC98-245AB4F576D0}" presName="spacer" presStyleCnt="0"/>
      <dgm:spPr/>
    </dgm:pt>
    <dgm:pt modelId="{E0FBB236-B5B6-4446-B63A-8AC2CA7C9CF7}" type="pres">
      <dgm:prSet presAssocID="{150F8C63-3752-4A12-9BD4-6AB18A987AC2}" presName="parentText" presStyleLbl="node1" presStyleIdx="2" presStyleCnt="4" custScaleX="35154" custScaleY="52822" custLinFactNeighborX="7922" custLinFactNeighborY="-40310">
        <dgm:presLayoutVars>
          <dgm:chMax val="0"/>
          <dgm:bulletEnabled val="1"/>
        </dgm:presLayoutVars>
      </dgm:prSet>
      <dgm:spPr/>
    </dgm:pt>
    <dgm:pt modelId="{FF26D0E3-CB9A-49AF-B238-D2A4C72F46D7}" type="pres">
      <dgm:prSet presAssocID="{AE80F382-7511-4C17-A3DF-5505094DAFD0}" presName="spacer" presStyleCnt="0"/>
      <dgm:spPr/>
    </dgm:pt>
    <dgm:pt modelId="{7170D7EA-EF9D-4D73-88F7-5706502CBB44}" type="pres">
      <dgm:prSet presAssocID="{64D45C0B-3311-4877-BABD-8DAECF1FD39C}" presName="parentText" presStyleLbl="node1" presStyleIdx="3" presStyleCnt="4" custScaleX="34649" custScaleY="55357" custLinFactNeighborX="29628" custLinFactNeighborY="63366">
        <dgm:presLayoutVars>
          <dgm:chMax val="0"/>
          <dgm:bulletEnabled val="1"/>
        </dgm:presLayoutVars>
      </dgm:prSet>
      <dgm:spPr/>
    </dgm:pt>
  </dgm:ptLst>
  <dgm:cxnLst>
    <dgm:cxn modelId="{D90A1B07-487A-40B2-A01C-11D412AD82B4}" type="presOf" srcId="{43B78459-DECE-471E-BFC9-8CF1A43966DC}" destId="{052A047C-3C10-4200-9661-2D113F750238}" srcOrd="0" destOrd="0" presId="urn:microsoft.com/office/officeart/2005/8/layout/vList2"/>
    <dgm:cxn modelId="{26D2DF14-4681-4D1E-B963-3A6A8CCB5BFD}" type="presOf" srcId="{150F8C63-3752-4A12-9BD4-6AB18A987AC2}" destId="{E0FBB236-B5B6-4446-B63A-8AC2CA7C9CF7}" srcOrd="0" destOrd="0" presId="urn:microsoft.com/office/officeart/2005/8/layout/vList2"/>
    <dgm:cxn modelId="{B5227B27-58B9-4032-9777-73E803CE4891}" type="presOf" srcId="{53F83D9E-58CA-44FF-A46E-81AE56CDC41E}" destId="{AB8CDDF7-8DF3-4A37-8B61-F410484380F0}" srcOrd="0" destOrd="0" presId="urn:microsoft.com/office/officeart/2005/8/layout/vList2"/>
    <dgm:cxn modelId="{CD30AF3A-C84A-4984-A8F7-F5259B99A9AF}" srcId="{43B78459-DECE-471E-BFC9-8CF1A43966DC}" destId="{53F83D9E-58CA-44FF-A46E-81AE56CDC41E}" srcOrd="0" destOrd="0" parTransId="{60CD8655-EDD5-43B0-9D0F-8CCF652FBE49}" sibTransId="{3070D795-4FC1-4AEC-85AF-D25537FFA223}"/>
    <dgm:cxn modelId="{4B7CEF3D-D5B8-4834-99A4-75D2A92E11C1}" srcId="{43B78459-DECE-471E-BFC9-8CF1A43966DC}" destId="{150F8C63-3752-4A12-9BD4-6AB18A987AC2}" srcOrd="2" destOrd="0" parTransId="{317DE92E-20CD-4C9D-AD4A-C24F3CE7CE71}" sibTransId="{AE80F382-7511-4C17-A3DF-5505094DAFD0}"/>
    <dgm:cxn modelId="{763A3653-48EE-4A80-96E9-B39E1407FBC5}" srcId="{43B78459-DECE-471E-BFC9-8CF1A43966DC}" destId="{64D45C0B-3311-4877-BABD-8DAECF1FD39C}" srcOrd="3" destOrd="0" parTransId="{6E4F2F4B-8D84-4740-B214-1DE82CA07D43}" sibTransId="{D189832C-8ADB-41E3-9F64-0DDE0C05D776}"/>
    <dgm:cxn modelId="{23E5E959-1E6C-42C1-92C0-A799C2FF0B86}" srcId="{43B78459-DECE-471E-BFC9-8CF1A43966DC}" destId="{5FC09C21-4F98-46B1-814D-C30C626ABD94}" srcOrd="1" destOrd="0" parTransId="{772F4B72-5EBB-4927-A191-D6927D30682F}" sibTransId="{28E5BF49-9018-4E45-BC98-245AB4F576D0}"/>
    <dgm:cxn modelId="{1B6CD0D0-52AA-4926-B392-E8818DCB4188}" type="presOf" srcId="{64D45C0B-3311-4877-BABD-8DAECF1FD39C}" destId="{7170D7EA-EF9D-4D73-88F7-5706502CBB44}" srcOrd="0" destOrd="0" presId="urn:microsoft.com/office/officeart/2005/8/layout/vList2"/>
    <dgm:cxn modelId="{450A03E8-CA2E-46D9-AF5C-E3961CAC5048}" type="presOf" srcId="{5FC09C21-4F98-46B1-814D-C30C626ABD94}" destId="{87CF7A2E-B311-49D9-93F5-4664C7D2BF35}" srcOrd="0" destOrd="0" presId="urn:microsoft.com/office/officeart/2005/8/layout/vList2"/>
    <dgm:cxn modelId="{37022B0C-ED81-4FA6-B520-00E446D1AFB1}" type="presParOf" srcId="{052A047C-3C10-4200-9661-2D113F750238}" destId="{AB8CDDF7-8DF3-4A37-8B61-F410484380F0}" srcOrd="0" destOrd="0" presId="urn:microsoft.com/office/officeart/2005/8/layout/vList2"/>
    <dgm:cxn modelId="{09335260-CE3D-44B8-9BE0-98EF5449DEB3}" type="presParOf" srcId="{052A047C-3C10-4200-9661-2D113F750238}" destId="{478B4C6A-09F1-4C34-842B-7DDE06BB9114}" srcOrd="1" destOrd="0" presId="urn:microsoft.com/office/officeart/2005/8/layout/vList2"/>
    <dgm:cxn modelId="{29919C09-AC7C-4395-97E9-9472AB42FE7E}" type="presParOf" srcId="{052A047C-3C10-4200-9661-2D113F750238}" destId="{87CF7A2E-B311-49D9-93F5-4664C7D2BF35}" srcOrd="2" destOrd="0" presId="urn:microsoft.com/office/officeart/2005/8/layout/vList2"/>
    <dgm:cxn modelId="{83E9CB60-26BA-4F55-8182-1FDBAA605FA8}" type="presParOf" srcId="{052A047C-3C10-4200-9661-2D113F750238}" destId="{436A6F35-A5BC-4D9B-BCB5-954426497AC9}" srcOrd="3" destOrd="0" presId="urn:microsoft.com/office/officeart/2005/8/layout/vList2"/>
    <dgm:cxn modelId="{94F0A367-D50C-433F-9BFE-61521B046CFD}" type="presParOf" srcId="{052A047C-3C10-4200-9661-2D113F750238}" destId="{E0FBB236-B5B6-4446-B63A-8AC2CA7C9CF7}" srcOrd="4" destOrd="0" presId="urn:microsoft.com/office/officeart/2005/8/layout/vList2"/>
    <dgm:cxn modelId="{FA68C7C5-607D-4D62-8B43-BDFCE953FDE5}" type="presParOf" srcId="{052A047C-3C10-4200-9661-2D113F750238}" destId="{FF26D0E3-CB9A-49AF-B238-D2A4C72F46D7}" srcOrd="5" destOrd="0" presId="urn:microsoft.com/office/officeart/2005/8/layout/vList2"/>
    <dgm:cxn modelId="{829481AE-4A56-457E-B8A9-9605DB85E425}" type="presParOf" srcId="{052A047C-3C10-4200-9661-2D113F750238}" destId="{7170D7EA-EF9D-4D73-88F7-5706502CBB4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921F2-6A13-4BD8-9158-5C2885352694}">
      <dsp:nvSpPr>
        <dsp:cNvPr id="0" name=""/>
        <dsp:cNvSpPr/>
      </dsp:nvSpPr>
      <dsp:spPr>
        <a:xfrm>
          <a:off x="14171" y="0"/>
          <a:ext cx="9100195" cy="2581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Maybe you’re viewing this tool at the beginning of Paper 3 and want more information,                             or you’re viewing this right before the AICE Exam.... </a:t>
          </a:r>
        </a:p>
      </dsp:txBody>
      <dsp:txXfrm>
        <a:off x="14171" y="0"/>
        <a:ext cx="9100195" cy="2581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A0463-5B13-44FA-B44A-FCA012F80A0A}">
      <dsp:nvSpPr>
        <dsp:cNvPr id="0" name=""/>
        <dsp:cNvSpPr/>
      </dsp:nvSpPr>
      <dsp:spPr>
        <a:xfrm>
          <a:off x="1036847" y="1039465"/>
          <a:ext cx="8141028" cy="2728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Either way, you’ll get a quick rundown of what Dr. </a:t>
          </a:r>
          <a:r>
            <a:rPr lang="en-US" sz="2500" kern="1200" dirty="0" err="1"/>
            <a:t>Crihfield</a:t>
          </a:r>
          <a:r>
            <a:rPr lang="en-US" sz="2500" kern="1200" dirty="0"/>
            <a:t> means when she talks about </a:t>
          </a:r>
          <a:r>
            <a:rPr lang="en-US" sz="2500" b="1" kern="1200" dirty="0"/>
            <a:t>APPROACHES</a:t>
          </a:r>
          <a:r>
            <a:rPr lang="en-US" sz="2500" kern="1200" dirty="0"/>
            <a:t> and </a:t>
          </a:r>
          <a:r>
            <a:rPr lang="en-US" sz="2500" b="1" kern="1200" dirty="0"/>
            <a:t>HOW</a:t>
          </a:r>
          <a:r>
            <a:rPr lang="en-US" sz="2500" kern="1200" dirty="0"/>
            <a:t> to correctly identify them!</a:t>
          </a:r>
        </a:p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036847" y="1039465"/>
        <a:ext cx="8141028" cy="27281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CDDF7-8DF3-4A37-8B61-F410484380F0}">
      <dsp:nvSpPr>
        <dsp:cNvPr id="0" name=""/>
        <dsp:cNvSpPr/>
      </dsp:nvSpPr>
      <dsp:spPr>
        <a:xfrm>
          <a:off x="54351" y="528313"/>
          <a:ext cx="3526253" cy="797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   Intentionalist</a:t>
          </a:r>
        </a:p>
      </dsp:txBody>
      <dsp:txXfrm>
        <a:off x="93275" y="567237"/>
        <a:ext cx="3448405" cy="719513"/>
      </dsp:txXfrm>
    </dsp:sp>
    <dsp:sp modelId="{87CF7A2E-B311-49D9-93F5-4664C7D2BF35}">
      <dsp:nvSpPr>
        <dsp:cNvPr id="0" name=""/>
        <dsp:cNvSpPr/>
      </dsp:nvSpPr>
      <dsp:spPr>
        <a:xfrm>
          <a:off x="2026254" y="1620687"/>
          <a:ext cx="3472887" cy="8182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     Functionalist</a:t>
          </a:r>
        </a:p>
      </dsp:txBody>
      <dsp:txXfrm>
        <a:off x="2066198" y="1660631"/>
        <a:ext cx="3392999" cy="738365"/>
      </dsp:txXfrm>
    </dsp:sp>
    <dsp:sp modelId="{E0FBB236-B5B6-4446-B63A-8AC2CA7C9CF7}">
      <dsp:nvSpPr>
        <dsp:cNvPr id="0" name=""/>
        <dsp:cNvSpPr/>
      </dsp:nvSpPr>
      <dsp:spPr>
        <a:xfrm>
          <a:off x="3979710" y="2623478"/>
          <a:ext cx="3467659" cy="8108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      Structuralist</a:t>
          </a:r>
        </a:p>
      </dsp:txBody>
      <dsp:txXfrm>
        <a:off x="4019292" y="2663060"/>
        <a:ext cx="3388495" cy="731674"/>
      </dsp:txXfrm>
    </dsp:sp>
    <dsp:sp modelId="{7170D7EA-EF9D-4D73-88F7-5706502CBB44}">
      <dsp:nvSpPr>
        <dsp:cNvPr id="0" name=""/>
        <dsp:cNvSpPr/>
      </dsp:nvSpPr>
      <dsp:spPr>
        <a:xfrm>
          <a:off x="6145739" y="3809732"/>
          <a:ext cx="3417845" cy="849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        Synthesis</a:t>
          </a:r>
        </a:p>
      </dsp:txBody>
      <dsp:txXfrm>
        <a:off x="6187220" y="3851213"/>
        <a:ext cx="3334883" cy="766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B394F-A2DE-456D-AADE-BF869E8D09E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4E6E2-0166-4384-8331-B1FE6C7C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7724550-3098-40CF-89CB-17137E4E649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A18584-7CF0-4F2A-B2AC-4644C2BD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79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4550-3098-40CF-89CB-17137E4E649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584-7CF0-4F2A-B2AC-4644C2BD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7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4550-3098-40CF-89CB-17137E4E649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584-7CF0-4F2A-B2AC-4644C2BD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4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4550-3098-40CF-89CB-17137E4E649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584-7CF0-4F2A-B2AC-4644C2BD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4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7724550-3098-40CF-89CB-17137E4E649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A18584-7CF0-4F2A-B2AC-4644C2BD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58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4550-3098-40CF-89CB-17137E4E649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584-7CF0-4F2A-B2AC-4644C2BD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7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4550-3098-40CF-89CB-17137E4E649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584-7CF0-4F2A-B2AC-4644C2BD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4550-3098-40CF-89CB-17137E4E649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584-7CF0-4F2A-B2AC-4644C2BD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8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4550-3098-40CF-89CB-17137E4E649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584-7CF0-4F2A-B2AC-4644C2BD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8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4550-3098-40CF-89CB-17137E4E649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A18584-7CF0-4F2A-B2AC-4644C2BD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7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7724550-3098-40CF-89CB-17137E4E649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A18584-7CF0-4F2A-B2AC-4644C2BD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7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724550-3098-40CF-89CB-17137E4E649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A18584-7CF0-4F2A-B2AC-4644C2BD5A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877479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sburgmuseumofhistory.com/gettysburg-battle/world-war-ii-militaria/original-wwii-german-day-badge-tinnie-brought-home-u-s-solider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istoricphotographs.blogspot.com/2013/02/the-first-photograph-upon-discovery-of_15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credibleimages4u.blogspot.com/2010/03/hitlers-men-heinrich-himmler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ttyimages.com/detail/news-photo/adolf-hitler-germany-photography-about-1930-adolf-hitler-news-photo/5646210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arehistoricalphotos.com/color-photos-from-nazi-germany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nterest.com/pin/12131578368982134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ormfront.org/forum/t431741-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lphahistory.com/holocaust/the-ss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ilystar.co.uk/news/latest-news/570886/nazi-germany-far-right-afd-2017-electio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29343835052966613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fabiusmaximus.com/2016/12/20/the-secret-about-fake-new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3019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hand-finger-pointing-pointing-1923005/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ilystar.co.uk/news/world-news/633636/Nazi-Hitler-Germany-World-War-2-Adolf-Photos-League-of-German-Girls-Third-Reich-Werewol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8362A-067C-464B-82C7-B6DEE8F1E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632" y="1559768"/>
            <a:ext cx="9678368" cy="3135379"/>
          </a:xfrm>
        </p:spPr>
        <p:txBody>
          <a:bodyPr>
            <a:normAutofit/>
          </a:bodyPr>
          <a:lstStyle/>
          <a:p>
            <a:r>
              <a:rPr lang="en-US" sz="6600" dirty="0"/>
              <a:t>How to identify Approaches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1C6B1-AC43-4926-940C-9B58BEE78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94" y="4152348"/>
            <a:ext cx="9678367" cy="123807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Paper 3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A Level History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By Olivia Shore</a:t>
            </a:r>
          </a:p>
        </p:txBody>
      </p:sp>
    </p:spTree>
    <p:extLst>
      <p:ext uri="{BB962C8B-B14F-4D97-AF65-F5344CB8AC3E}">
        <p14:creationId xmlns:p14="http://schemas.microsoft.com/office/powerpoint/2010/main" val="2170945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740A66F-3ADD-4839-8B09-009CB85FD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07DC2E2C-0686-4A5F-ACCB-AD01FD9EF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CEDDFD-030C-4CED-9352-0BC43E58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7" y="282148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Functionalism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36BCF-1D4D-4232-B139-B964EB760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161" y="1724025"/>
            <a:ext cx="6281928" cy="43767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The ‘final solution’ evolved during the war</a:t>
            </a:r>
          </a:p>
          <a:p>
            <a:pPr>
              <a:lnSpc>
                <a:spcPct val="200000"/>
              </a:lnSpc>
            </a:pPr>
            <a:r>
              <a:rPr lang="en-US" dirty="0"/>
              <a:t>The situation of war caused Nazi Germany to fall to Hitler</a:t>
            </a:r>
          </a:p>
          <a:p>
            <a:pPr>
              <a:lnSpc>
                <a:spcPct val="200000"/>
              </a:lnSpc>
            </a:pPr>
            <a:r>
              <a:rPr lang="en-US" dirty="0"/>
              <a:t>The army and Hitler Youth influenced the German population into spreading false information about Jews</a:t>
            </a:r>
          </a:p>
          <a:p>
            <a:pPr>
              <a:lnSpc>
                <a:spcPct val="200000"/>
              </a:lnSpc>
            </a:pPr>
            <a:r>
              <a:rPr lang="en-US" dirty="0"/>
              <a:t>Came from lower ranks of German bureaucracy</a:t>
            </a:r>
          </a:p>
          <a:p>
            <a:pPr>
              <a:lnSpc>
                <a:spcPct val="200000"/>
              </a:lnSpc>
            </a:pPr>
            <a:r>
              <a:rPr lang="en-US" dirty="0"/>
              <a:t>Cumulative nationalism along with radical legislation </a:t>
            </a:r>
          </a:p>
          <a:p>
            <a:pPr>
              <a:lnSpc>
                <a:spcPct val="200000"/>
              </a:lnSpc>
            </a:pPr>
            <a:r>
              <a:rPr lang="en-US" dirty="0"/>
              <a:t>There was ‘no blueprint’</a:t>
            </a:r>
          </a:p>
          <a:p>
            <a:pPr>
              <a:lnSpc>
                <a:spcPct val="200000"/>
              </a:lnSpc>
            </a:pPr>
            <a:r>
              <a:rPr lang="en-US" dirty="0"/>
              <a:t>It was war conditions that fueled the killings </a:t>
            </a:r>
          </a:p>
        </p:txBody>
      </p:sp>
      <p:pic>
        <p:nvPicPr>
          <p:cNvPr id="5" name="Picture 4" descr="A view of a city&#10;&#10;Description automatically generated">
            <a:extLst>
              <a:ext uri="{FF2B5EF4-FFF2-40B4-BE49-F238E27FC236}">
                <a16:creationId xmlns:a16="http://schemas.microsoft.com/office/drawing/2014/main" id="{150F11A6-8093-42F4-BF46-DFA267ACF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927" t="685" r="48594" b="685"/>
          <a:stretch/>
        </p:blipFill>
        <p:spPr>
          <a:xfrm>
            <a:off x="8013032" y="10"/>
            <a:ext cx="45742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4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714F4-C8BA-42DE-A332-FCDD4062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Functionalism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979E6-3187-4CD4-9FE0-386601A9625A}"/>
              </a:ext>
            </a:extLst>
          </p:cNvPr>
          <p:cNvSpPr txBox="1"/>
          <p:nvPr/>
        </p:nvSpPr>
        <p:spPr>
          <a:xfrm>
            <a:off x="1133475" y="1810888"/>
            <a:ext cx="30622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KEY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9C050E-944F-4147-80C2-8CC645ABB225}"/>
              </a:ext>
            </a:extLst>
          </p:cNvPr>
          <p:cNvSpPr txBox="1"/>
          <p:nvPr/>
        </p:nvSpPr>
        <p:spPr>
          <a:xfrm>
            <a:off x="952500" y="3365876"/>
            <a:ext cx="2709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PROCESS OF </a:t>
            </a:r>
          </a:p>
          <a:p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RADICALIZATION</a:t>
            </a:r>
            <a:endParaRPr lang="en-US" sz="2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5E9FB5-BB09-4936-BFF1-EBD726649538}"/>
              </a:ext>
            </a:extLst>
          </p:cNvPr>
          <p:cNvSpPr/>
          <p:nvPr/>
        </p:nvSpPr>
        <p:spPr>
          <a:xfrm>
            <a:off x="6096000" y="3029887"/>
            <a:ext cx="268695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DISORGANIZED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3FB906-89CD-4BB5-88D1-18FB0CEAB2A2}"/>
              </a:ext>
            </a:extLst>
          </p:cNvPr>
          <p:cNvSpPr txBox="1"/>
          <p:nvPr/>
        </p:nvSpPr>
        <p:spPr>
          <a:xfrm>
            <a:off x="7439477" y="4121998"/>
            <a:ext cx="2709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SEQUENCE OF </a:t>
            </a:r>
          </a:p>
          <a:p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   EVENTS</a:t>
            </a:r>
            <a:endParaRPr lang="en-US" sz="2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1ED62-E1BF-44F0-B7C9-6B68C6B0A9AB}"/>
              </a:ext>
            </a:extLst>
          </p:cNvPr>
          <p:cNvSpPr txBox="1"/>
          <p:nvPr/>
        </p:nvSpPr>
        <p:spPr>
          <a:xfrm>
            <a:off x="1600197" y="5254716"/>
            <a:ext cx="2709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CONSTANT</a:t>
            </a:r>
          </a:p>
          <a:p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IMPROVIZATION</a:t>
            </a:r>
            <a:endParaRPr lang="en-US" sz="2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454570-7BA6-47C0-A412-485A764AF27B}"/>
              </a:ext>
            </a:extLst>
          </p:cNvPr>
          <p:cNvSpPr txBox="1"/>
          <p:nvPr/>
        </p:nvSpPr>
        <p:spPr>
          <a:xfrm>
            <a:off x="9139237" y="5322268"/>
            <a:ext cx="2709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WAR TIME </a:t>
            </a:r>
          </a:p>
          <a:p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ATTITUDE</a:t>
            </a:r>
            <a:endParaRPr lang="en-US" sz="2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C98EB-571A-42D6-AD2B-C9CC8EB0E0EB}"/>
              </a:ext>
            </a:extLst>
          </p:cNvPr>
          <p:cNvSpPr txBox="1"/>
          <p:nvPr/>
        </p:nvSpPr>
        <p:spPr>
          <a:xfrm>
            <a:off x="3538538" y="4306665"/>
            <a:ext cx="2709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HITLER YOUTH</a:t>
            </a:r>
            <a:endParaRPr lang="en-US" sz="2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54CF1E-5481-4707-8160-57D49D98799C}"/>
              </a:ext>
            </a:extLst>
          </p:cNvPr>
          <p:cNvSpPr txBox="1"/>
          <p:nvPr/>
        </p:nvSpPr>
        <p:spPr>
          <a:xfrm>
            <a:off x="5419726" y="5384409"/>
            <a:ext cx="2709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COLLECTIVE </a:t>
            </a:r>
          </a:p>
          <a:p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NATIONALISM</a:t>
            </a:r>
            <a:endParaRPr lang="en-US" sz="2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3572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3206E093-5426-4593-B46F-CB832FAC6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28B0E8F-3EF4-4D31-A768-5F5A67AA1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259DE6E-747A-45AF-98DD-23896F957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887F806-D158-4704-BA5A-D9A83B361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0D10512-F6B0-43F5-BE9B-475FAEBF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AE38F9B-010A-43A2-AAB2-65FFA2900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4CEF6FD-9C62-4C44-8AA3-A0FBAB091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AE33AD2-D8F9-4258-8F98-032285C5D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B1CF953A-8633-4599-B939-C9BC9F678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AE1E6A9-ADFF-4925-B36D-526A6AAB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41DF9F2-59E3-426E-9C74-5F654A58B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8062B-0E6E-462B-BEE3-4C2D3A404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600" cap="all" spc="-100">
                <a:solidFill>
                  <a:srgbClr val="FFFFFF"/>
                </a:solidFill>
              </a:rPr>
              <a:t>Structuralism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7A8ECE7-8A21-4115-BB8E-C1921AA9D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" b="581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6C64D736-1B31-46E8-A897-8F088A5C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151D57A-BEA8-4208-AFDF-9679E876E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419120B-6018-4C83-A423-6476D764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8D848F4-FD89-4C65-BD3A-9EFA878A2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771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817FF-B8EA-4820-8DBE-99357DBF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66369"/>
            <a:ext cx="10058400" cy="1371600"/>
          </a:xfrm>
        </p:spPr>
        <p:txBody>
          <a:bodyPr/>
          <a:lstStyle/>
          <a:p>
            <a:r>
              <a:rPr lang="en-US" dirty="0"/>
              <a:t>Structuralism</a:t>
            </a:r>
          </a:p>
        </p:txBody>
      </p:sp>
      <p:pic>
        <p:nvPicPr>
          <p:cNvPr id="5" name="Picture 4" descr="A group of people wearing military uniforms posing for a photo&#10;&#10;Description automatically generated">
            <a:extLst>
              <a:ext uri="{FF2B5EF4-FFF2-40B4-BE49-F238E27FC236}">
                <a16:creationId xmlns:a16="http://schemas.microsoft.com/office/drawing/2014/main" id="{A94B8C42-50C8-4EBF-81EA-24372DB2C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1" b="89933" l="9970" r="92749">
                        <a14:foregroundMark x1="29003" y1="26846" x2="27056" y2="24962"/>
                        <a14:foregroundMark x1="23872" y1="18795" x2="24695" y2="16804"/>
                        <a14:foregroundMark x1="38669" y1="16908" x2="40030" y2="20997"/>
                        <a14:foregroundMark x1="38080" y1="26384" x2="37462" y2="28092"/>
                        <a14:foregroundMark x1="40030" y1="20997" x2="39558" y2="22300"/>
                        <a14:foregroundMark x1="37462" y1="28092" x2="31118" y2="27421"/>
                        <a14:foregroundMark x1="30514" y1="21764" x2="32157" y2="17204"/>
                        <a14:foregroundMark x1="33337" y1="23210" x2="33384" y2="24161"/>
                        <a14:foregroundMark x1="33028" y1="16996" x2="33296" y2="22390"/>
                        <a14:foregroundMark x1="32816" y1="22738" x2="30665" y2="17354"/>
                        <a14:foregroundMark x1="33384" y1="24161" x2="32930" y2="23025"/>
                        <a14:foregroundMark x1="30665" y1="17354" x2="35650" y2="18696"/>
                        <a14:foregroundMark x1="28429" y1="19368" x2="29305" y2="19175"/>
                        <a14:foregroundMark x1="27667" y1="24923" x2="28701" y2="27421"/>
                        <a14:foregroundMark x1="28701" y1="27421" x2="27118" y2="24958"/>
                        <a14:foregroundMark x1="15408" y1="61841" x2="15408" y2="61074"/>
                        <a14:foregroundMark x1="14502" y1="61361" x2="16163" y2="65101"/>
                        <a14:foregroundMark x1="10876" y1="63087" x2="12538" y2="65388"/>
                        <a14:foregroundMark x1="13746" y1="61649" x2="13746" y2="61649"/>
                        <a14:foregroundMark x1="14653" y1="64238" x2="17523" y2="65676"/>
                        <a14:foregroundMark x1="87311" y1="56759" x2="92749" y2="58102"/>
                        <a14:foregroundMark x1="62991" y1="53883" x2="72356" y2="57622"/>
                        <a14:foregroundMark x1="72356" y1="57622" x2="72356" y2="57622"/>
                        <a14:foregroundMark x1="73263" y1="49377" x2="72054" y2="54075"/>
                        <a14:foregroundMark x1="69637" y1="32119" x2="69789" y2="32598"/>
                        <a14:foregroundMark x1="69033" y1="36433" x2="68882" y2="35666"/>
                        <a14:foregroundMark x1="70393" y1="42186" x2="74471" y2="40652"/>
                        <a14:foregroundMark x1="84743" y1="33941" x2="85196" y2="34420"/>
                        <a14:foregroundMark x1="87311" y1="36817" x2="87311" y2="36817"/>
                        <a14:foregroundMark x1="86556" y1="33174" x2="86556" y2="33174"/>
                        <a14:foregroundMark x1="87915" y1="35283" x2="87915" y2="35283"/>
                        <a14:foregroundMark x1="87915" y1="34132" x2="87915" y2="34132"/>
                        <a14:foregroundMark x1="85801" y1="34132" x2="85801" y2="34132"/>
                        <a14:foregroundMark x1="88973" y1="37392" x2="88973" y2="37392"/>
                        <a14:foregroundMark x1="88369" y1="35570" x2="88369" y2="35570"/>
                        <a14:foregroundMark x1="88218" y1="34803" x2="88218" y2="34803"/>
                        <a14:foregroundMark x1="88218" y1="36146" x2="88218" y2="36146"/>
                        <a14:foregroundMark x1="88369" y1="37105" x2="88369" y2="37105"/>
                        <a14:foregroundMark x1="62538" y1="32694" x2="62538" y2="32694"/>
                        <a14:foregroundMark x1="67221" y1="22819" x2="67221" y2="22819"/>
                        <a14:foregroundMark x1="58761" y1="18313" x2="58761" y2="18313"/>
                        <a14:foregroundMark x1="55438" y1="15149" x2="55438" y2="15149"/>
                        <a14:foregroundMark x1="63142" y1="22244" x2="61480" y2="14861"/>
                        <a14:foregroundMark x1="61480" y1="14861" x2="52719" y2="18984"/>
                        <a14:foregroundMark x1="52719" y1="18984" x2="62236" y2="22531"/>
                        <a14:foregroundMark x1="62236" y1="22531" x2="63142" y2="20805"/>
                        <a14:foregroundMark x1="39426" y1="78044" x2="39866" y2="79601"/>
                        <a14:foregroundMark x1="88066" y1="50048" x2="88066" y2="50048"/>
                        <a14:foregroundMark x1="33988" y1="15532" x2="33988" y2="15532"/>
                        <a14:foregroundMark x1="30665" y1="15244" x2="30665" y2="15244"/>
                        <a14:backgroundMark x1="93051" y1="41611" x2="95468" y2="56184"/>
                        <a14:backgroundMark x1="93534" y1="50048" x2="93202" y2="48993"/>
                        <a14:backgroundMark x1="95468" y1="56184" x2="93534" y2="50048"/>
                        <a14:backgroundMark x1="93202" y1="48993" x2="95317" y2="47267"/>
                        <a14:backgroundMark x1="40634" y1="79578" x2="41390" y2="90125"/>
                        <a14:backgroundMark x1="97432" y1="67593" x2="90937" y2="73442"/>
                        <a14:backgroundMark x1="90937" y1="73442" x2="90634" y2="87919"/>
                        <a14:backgroundMark x1="90634" y1="87919" x2="95921" y2="81783"/>
                        <a14:backgroundMark x1="95921" y1="81783" x2="96677" y2="68360"/>
                        <a14:backgroundMark x1="37764" y1="14573" x2="37764" y2="14573"/>
                        <a14:backgroundMark x1="36858" y1="14477" x2="36858" y2="14477"/>
                        <a14:backgroundMark x1="35045" y1="13615" x2="38973" y2="14382"/>
                        <a14:backgroundMark x1="39503" y1="15532" x2="40332" y2="15916"/>
                        <a14:backgroundMark x1="34743" y1="13327" x2="39503" y2="15532"/>
                        <a14:backgroundMark x1="25227" y1="13615" x2="35952" y2="14190"/>
                        <a14:backgroundMark x1="22054" y1="19271" x2="24169" y2="22339"/>
                        <a14:backgroundMark x1="24622" y1="22915" x2="24622" y2="22915"/>
                        <a14:backgroundMark x1="24471" y1="22819" x2="24471" y2="22819"/>
                        <a14:backgroundMark x1="24471" y1="22819" x2="24471" y2="22819"/>
                        <a14:backgroundMark x1="24471" y1="22819" x2="24471" y2="22819"/>
                        <a14:backgroundMark x1="24471" y1="22819" x2="24471" y2="22819"/>
                        <a14:backgroundMark x1="24471" y1="22819" x2="24471" y2="22819"/>
                        <a14:backgroundMark x1="39426" y1="23586" x2="40937" y2="22627"/>
                        <a14:backgroundMark x1="38218" y1="24545" x2="38218" y2="24545"/>
                        <a14:backgroundMark x1="38066" y1="26079" x2="38066" y2="26079"/>
                        <a14:backgroundMark x1="38671" y1="24545" x2="38671" y2="24545"/>
                        <a14:backgroundMark x1="39124" y1="24832" x2="39124" y2="24832"/>
                        <a14:backgroundMark x1="37915" y1="25599" x2="37915" y2="25599"/>
                        <a14:backgroundMark x1="24773" y1="22339" x2="24773" y2="22339"/>
                        <a14:backgroundMark x1="24773" y1="23106" x2="24773" y2="23106"/>
                        <a14:backgroundMark x1="24924" y1="22339" x2="24924" y2="22339"/>
                        <a14:backgroundMark x1="24018" y1="22819" x2="24018" y2="22819"/>
                        <a14:backgroundMark x1="24320" y1="23298" x2="24320" y2="23298"/>
                        <a14:backgroundMark x1="24773" y1="23586" x2="23716" y2="22339"/>
                        <a14:backgroundMark x1="40483" y1="22723" x2="37311" y2="25024"/>
                        <a14:backgroundMark x1="24018" y1="21381" x2="24622" y2="25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05749" y="152400"/>
            <a:ext cx="435282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D3F9AC-D1EB-45F4-A1EC-A15F2DA58D1C}"/>
              </a:ext>
            </a:extLst>
          </p:cNvPr>
          <p:cNvSpPr txBox="1"/>
          <p:nvPr/>
        </p:nvSpPr>
        <p:spPr>
          <a:xfrm>
            <a:off x="838200" y="1476375"/>
            <a:ext cx="6529388" cy="443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Top down approach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Relies on Hitler’s main men to carry out orders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Stresses the actions of Goebbels, Himmler, Goring, and Heydrich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Plan of annihilation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Who carried out the genocide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Discusses the importance of SS to carry out genocide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Political structure of Nazi Germany</a:t>
            </a:r>
          </a:p>
        </p:txBody>
      </p:sp>
    </p:spTree>
    <p:extLst>
      <p:ext uri="{BB962C8B-B14F-4D97-AF65-F5344CB8AC3E}">
        <p14:creationId xmlns:p14="http://schemas.microsoft.com/office/powerpoint/2010/main" val="222424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33FFC-8DAC-4540-B4C5-4E3A1EF2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492598"/>
            <a:ext cx="10058400" cy="1371600"/>
          </a:xfrm>
        </p:spPr>
        <p:txBody>
          <a:bodyPr/>
          <a:lstStyle/>
          <a:p>
            <a:r>
              <a:rPr lang="en-US" dirty="0"/>
              <a:t>Structuralism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DB211-DBF7-4353-96E0-15888B718DF7}"/>
              </a:ext>
            </a:extLst>
          </p:cNvPr>
          <p:cNvSpPr txBox="1"/>
          <p:nvPr/>
        </p:nvSpPr>
        <p:spPr>
          <a:xfrm>
            <a:off x="1066800" y="1810888"/>
            <a:ext cx="30622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KEY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2B74D-D41F-44F9-9D06-212E23D193AE}"/>
              </a:ext>
            </a:extLst>
          </p:cNvPr>
          <p:cNvSpPr txBox="1"/>
          <p:nvPr/>
        </p:nvSpPr>
        <p:spPr>
          <a:xfrm>
            <a:off x="1009645" y="3961188"/>
            <a:ext cx="2085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POLITICAL       	MOTIVE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33564-D840-4508-BCF5-3B50690E6C6F}"/>
              </a:ext>
            </a:extLst>
          </p:cNvPr>
          <p:cNvSpPr txBox="1"/>
          <p:nvPr/>
        </p:nvSpPr>
        <p:spPr>
          <a:xfrm>
            <a:off x="5443538" y="3161088"/>
            <a:ext cx="3243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INITIALLY DID  NOT  	  INTEND TO KILL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FC3A9-CCFC-4CFD-A766-9E6FDA82AC10}"/>
              </a:ext>
            </a:extLst>
          </p:cNvPr>
          <p:cNvSpPr txBox="1"/>
          <p:nvPr/>
        </p:nvSpPr>
        <p:spPr>
          <a:xfrm>
            <a:off x="9548812" y="5494507"/>
            <a:ext cx="1852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ESCALATED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F724D-4622-4E86-B7BB-67B61C01CEE2}"/>
              </a:ext>
            </a:extLst>
          </p:cNvPr>
          <p:cNvSpPr txBox="1"/>
          <p:nvPr/>
        </p:nvSpPr>
        <p:spPr>
          <a:xfrm>
            <a:off x="8582026" y="4224362"/>
            <a:ext cx="2986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THE WILLINGNESS  	TO PLEASE HITLER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9027D-E113-4E16-BA41-663D5EE5AC9A}"/>
              </a:ext>
            </a:extLst>
          </p:cNvPr>
          <p:cNvSpPr txBox="1"/>
          <p:nvPr/>
        </p:nvSpPr>
        <p:spPr>
          <a:xfrm>
            <a:off x="719138" y="5455490"/>
            <a:ext cx="2733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OTHER FACTORS, 	NOT HITLER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9686D0-F205-4EC8-8B2D-A285BB1E45F7}"/>
              </a:ext>
            </a:extLst>
          </p:cNvPr>
          <p:cNvSpPr txBox="1"/>
          <p:nvPr/>
        </p:nvSpPr>
        <p:spPr>
          <a:xfrm>
            <a:off x="3914771" y="4392702"/>
            <a:ext cx="2181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COMPETITIVE NATIONALISM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63D1C-3D98-49E3-B5CB-8B02B8251374}"/>
              </a:ext>
            </a:extLst>
          </p:cNvPr>
          <p:cNvSpPr txBox="1"/>
          <p:nvPr/>
        </p:nvSpPr>
        <p:spPr>
          <a:xfrm>
            <a:off x="2178843" y="2698915"/>
            <a:ext cx="3583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ONGOING, RADICAL 			PROCESS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26E7AE-593B-4AE9-8747-F6CB6A087B62}"/>
              </a:ext>
            </a:extLst>
          </p:cNvPr>
          <p:cNvSpPr txBox="1"/>
          <p:nvPr/>
        </p:nvSpPr>
        <p:spPr>
          <a:xfrm>
            <a:off x="9341643" y="2184775"/>
            <a:ext cx="25741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DECISIONS WEREN’T MADE, BUT IMPLIED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567466-96A1-4E12-88E3-0ACA7ED6C6B0}"/>
              </a:ext>
            </a:extLst>
          </p:cNvPr>
          <p:cNvSpPr txBox="1"/>
          <p:nvPr/>
        </p:nvSpPr>
        <p:spPr>
          <a:xfrm>
            <a:off x="6167434" y="5274514"/>
            <a:ext cx="2309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IMPROVISED 	SOLUTIONS</a:t>
            </a:r>
          </a:p>
        </p:txBody>
      </p:sp>
    </p:spTree>
    <p:extLst>
      <p:ext uri="{BB962C8B-B14F-4D97-AF65-F5344CB8AC3E}">
        <p14:creationId xmlns:p14="http://schemas.microsoft.com/office/powerpoint/2010/main" val="2497325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206E093-5426-4593-B46F-CB832FAC6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8B0E8F-3EF4-4D31-A768-5F5A67AA1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259DE6E-747A-45AF-98DD-23896F957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887F806-D158-4704-BA5A-D9A83B361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0D10512-F6B0-43F5-BE9B-475FAEBF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AE38F9B-010A-43A2-AAB2-65FFA2900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4CEF6FD-9C62-4C44-8AA3-A0FBAB091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AE33AD2-D8F9-4258-8F98-032285C5D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B1CF953A-8633-4599-B939-C9BC9F678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AE1E6A9-ADFF-4925-B36D-526A6AAB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41DF9F2-59E3-426E-9C74-5F654A58B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E9FC8-68A6-461C-8A13-F74BEDF1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053" y="2004465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 dirty="0">
                <a:solidFill>
                  <a:srgbClr val="FFFFFF"/>
                </a:solidFill>
              </a:rPr>
              <a:t>Synthesis</a:t>
            </a:r>
          </a:p>
        </p:txBody>
      </p:sp>
      <p:pic>
        <p:nvPicPr>
          <p:cNvPr id="7" name="Picture 6" descr="A vintage photo of a person&#10;&#10;Description automatically generated">
            <a:extLst>
              <a:ext uri="{FF2B5EF4-FFF2-40B4-BE49-F238E27FC236}">
                <a16:creationId xmlns:a16="http://schemas.microsoft.com/office/drawing/2014/main" id="{E869F054-F24C-4378-9108-0CB84405B1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900" r="-2" b="1526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6C64D736-1B31-46E8-A897-8F088A5C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151D57A-BEA8-4208-AFDF-9679E876E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419120B-6018-4C83-A423-6476D764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D848F4-FD89-4C65-BD3A-9EFA878A2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858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40A66F-3ADD-4839-8B09-009CB85FD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DC2E2C-0686-4A5F-ACCB-AD01FD9EF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ABDF1-3069-4FF7-93E6-062B46A7A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5" y="374904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Synthesis</a:t>
            </a:r>
          </a:p>
        </p:txBody>
      </p:sp>
      <p:pic>
        <p:nvPicPr>
          <p:cNvPr id="5" name="Content Placeholder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BB2B4F5C-A0F7-44AF-88FD-6AB9A6CF4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417" r="15702"/>
          <a:stretch/>
        </p:blipFill>
        <p:spPr>
          <a:xfrm>
            <a:off x="8013033" y="10"/>
            <a:ext cx="4178968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C187CA-2206-4ED1-887D-26B7D6E2D6CC}"/>
              </a:ext>
            </a:extLst>
          </p:cNvPr>
          <p:cNvSpPr txBox="1"/>
          <p:nvPr/>
        </p:nvSpPr>
        <p:spPr>
          <a:xfrm>
            <a:off x="886481" y="1800225"/>
            <a:ext cx="6210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Combination of the previous approaches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Intentionalist and Functionalist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To understand how social and political structures of the Third Reich were motivated by ideological agenda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Cumulative radicalization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Acting in unison to achieve the antisemitic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34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D166-C018-4FAE-BF9A-6BD339DF2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1A7FD-ED76-4CC1-B28B-2562CC38CAD4}"/>
              </a:ext>
            </a:extLst>
          </p:cNvPr>
          <p:cNvSpPr txBox="1"/>
          <p:nvPr/>
        </p:nvSpPr>
        <p:spPr>
          <a:xfrm>
            <a:off x="1109662" y="1848988"/>
            <a:ext cx="30622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KEY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9D7EF-002E-4287-BE52-5334F86FCCAF}"/>
              </a:ext>
            </a:extLst>
          </p:cNvPr>
          <p:cNvSpPr txBox="1"/>
          <p:nvPr/>
        </p:nvSpPr>
        <p:spPr>
          <a:xfrm>
            <a:off x="1685920" y="2999163"/>
            <a:ext cx="2085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WORKED   	TOGETHER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F8BD31-06EC-46D0-8583-352B88B6D615}"/>
              </a:ext>
            </a:extLst>
          </p:cNvPr>
          <p:cNvSpPr txBox="1"/>
          <p:nvPr/>
        </p:nvSpPr>
        <p:spPr>
          <a:xfrm>
            <a:off x="4691058" y="3768604"/>
            <a:ext cx="3929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STRUCTURE FUNCTIONED 	UNDER HITLERS ORDERS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F1A317-21B6-44E1-8E02-7CC3ACD877ED}"/>
              </a:ext>
            </a:extLst>
          </p:cNvPr>
          <p:cNvSpPr txBox="1"/>
          <p:nvPr/>
        </p:nvSpPr>
        <p:spPr>
          <a:xfrm>
            <a:off x="619120" y="5247063"/>
            <a:ext cx="3652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 CULMINATION OF 	IDEAS AND MOTIVE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060A1-4E7C-499E-BEA9-16D50BC2A6E8}"/>
              </a:ext>
            </a:extLst>
          </p:cNvPr>
          <p:cNvSpPr txBox="1"/>
          <p:nvPr/>
        </p:nvSpPr>
        <p:spPr>
          <a:xfrm>
            <a:off x="9124945" y="2813426"/>
            <a:ext cx="2085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POLITICAL       	MOTIVE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DB541E-E5B7-4135-89DF-76AABD36FD74}"/>
              </a:ext>
            </a:extLst>
          </p:cNvPr>
          <p:cNvSpPr txBox="1"/>
          <p:nvPr/>
        </p:nvSpPr>
        <p:spPr>
          <a:xfrm>
            <a:off x="9039221" y="5341896"/>
            <a:ext cx="2085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NATIONAL 	SUPPORT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CBF4DB-B95D-4FD8-9E7B-A18A6F986380}"/>
              </a:ext>
            </a:extLst>
          </p:cNvPr>
          <p:cNvSpPr txBox="1"/>
          <p:nvPr/>
        </p:nvSpPr>
        <p:spPr>
          <a:xfrm>
            <a:off x="4755353" y="5347075"/>
            <a:ext cx="2681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INTENT AND 	COMPETITION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802BE9-BE75-4297-8BD8-FFB684DEAA26}"/>
              </a:ext>
            </a:extLst>
          </p:cNvPr>
          <p:cNvSpPr txBox="1"/>
          <p:nvPr/>
        </p:nvSpPr>
        <p:spPr>
          <a:xfrm>
            <a:off x="1390645" y="4287837"/>
            <a:ext cx="2343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PERPETRATORS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D6DAC7-B8F9-426D-989B-42720F1222BF}"/>
              </a:ext>
            </a:extLst>
          </p:cNvPr>
          <p:cNvSpPr txBox="1"/>
          <p:nvPr/>
        </p:nvSpPr>
        <p:spPr>
          <a:xfrm>
            <a:off x="5895970" y="2280026"/>
            <a:ext cx="2085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VICTIMS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E71938-B9F1-4965-B808-635B8F903CE5}"/>
              </a:ext>
            </a:extLst>
          </p:cNvPr>
          <p:cNvSpPr txBox="1"/>
          <p:nvPr/>
        </p:nvSpPr>
        <p:spPr>
          <a:xfrm>
            <a:off x="9539285" y="4246938"/>
            <a:ext cx="2085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BYSTANDERS</a:t>
            </a:r>
          </a:p>
        </p:txBody>
      </p:sp>
    </p:spTree>
    <p:extLst>
      <p:ext uri="{BB962C8B-B14F-4D97-AF65-F5344CB8AC3E}">
        <p14:creationId xmlns:p14="http://schemas.microsoft.com/office/powerpoint/2010/main" val="646463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DF32-58F3-4321-B719-921B84A7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APPROACHES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E4FC50-1214-4C2B-9487-7E4D6331FE5B}"/>
              </a:ext>
            </a:extLst>
          </p:cNvPr>
          <p:cNvSpPr/>
          <p:nvPr/>
        </p:nvSpPr>
        <p:spPr>
          <a:xfrm>
            <a:off x="1066800" y="2136559"/>
            <a:ext cx="3611034" cy="173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/>
              <a:t>No Approach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141530-E4E6-4C4A-9455-CC37F8641808}"/>
              </a:ext>
            </a:extLst>
          </p:cNvPr>
          <p:cNvSpPr/>
          <p:nvPr/>
        </p:nvSpPr>
        <p:spPr>
          <a:xfrm>
            <a:off x="1129242" y="4340780"/>
            <a:ext cx="3611034" cy="173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/>
              <a:t>Top Down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01DF92-1AB3-4F2E-B66F-FD17C12099E4}"/>
              </a:ext>
            </a:extLst>
          </p:cNvPr>
          <p:cNvSpPr/>
          <p:nvPr/>
        </p:nvSpPr>
        <p:spPr>
          <a:xfrm>
            <a:off x="7297208" y="2136559"/>
            <a:ext cx="3687233" cy="1739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/>
              <a:t>Other reasons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AECCB3-6AB5-4752-B155-5D4E7A67C4A6}"/>
              </a:ext>
            </a:extLst>
          </p:cNvPr>
          <p:cNvSpPr/>
          <p:nvPr/>
        </p:nvSpPr>
        <p:spPr>
          <a:xfrm>
            <a:off x="7297208" y="4340780"/>
            <a:ext cx="3611034" cy="173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/>
              <a:t>Bottom Up</a:t>
            </a:r>
          </a:p>
        </p:txBody>
      </p:sp>
    </p:spTree>
    <p:extLst>
      <p:ext uri="{BB962C8B-B14F-4D97-AF65-F5344CB8AC3E}">
        <p14:creationId xmlns:p14="http://schemas.microsoft.com/office/powerpoint/2010/main" val="3411334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>
            <a:extLst>
              <a:ext uri="{FF2B5EF4-FFF2-40B4-BE49-F238E27FC236}">
                <a16:creationId xmlns:a16="http://schemas.microsoft.com/office/drawing/2014/main" id="{3206E093-5426-4593-B46F-CB832FAC6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728B0E8F-3EF4-4D31-A768-5F5A67AA1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id="{6259DE6E-747A-45AF-98DD-23896F957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1887F806-D158-4704-BA5A-D9A83B361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6" name="Group 17">
            <a:extLst>
              <a:ext uri="{FF2B5EF4-FFF2-40B4-BE49-F238E27FC236}">
                <a16:creationId xmlns:a16="http://schemas.microsoft.com/office/drawing/2014/main" id="{50D10512-F6B0-43F5-BE9B-475FAEBF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AE38F9B-010A-43A2-AAB2-65FFA2900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4CEF6FD-9C62-4C44-8AA3-A0FBAB091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E33AD2-D8F9-4258-8F98-032285C5D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22">
            <a:extLst>
              <a:ext uri="{FF2B5EF4-FFF2-40B4-BE49-F238E27FC236}">
                <a16:creationId xmlns:a16="http://schemas.microsoft.com/office/drawing/2014/main" id="{B1CF953A-8633-4599-B939-C9BC9F678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3AE1E6A9-ADFF-4925-B36D-526A6AAB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1DF9F2-59E3-426E-9C74-5F654A58B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9EC1D-50BC-43A6-A1C9-7627350B0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575" y="1919041"/>
            <a:ext cx="5716338" cy="304270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4700" cap="all" spc="-100" dirty="0">
                <a:solidFill>
                  <a:srgbClr val="FFFFFF"/>
                </a:solidFill>
              </a:rPr>
              <a:t>No Approach</a:t>
            </a:r>
            <a:br>
              <a:rPr lang="en-US" sz="4700" cap="all" spc="-100" dirty="0">
                <a:solidFill>
                  <a:srgbClr val="FFFFFF"/>
                </a:solidFill>
              </a:rPr>
            </a:br>
            <a:br>
              <a:rPr lang="en-US" sz="4700" cap="all" spc="-100" dirty="0">
                <a:solidFill>
                  <a:srgbClr val="FFFFFF"/>
                </a:solidFill>
              </a:rPr>
            </a:br>
            <a:r>
              <a:rPr lang="en-US" sz="4700" cap="all" spc="-100" dirty="0">
                <a:solidFill>
                  <a:srgbClr val="FFFFFF"/>
                </a:solidFill>
              </a:rPr>
              <a:t>or</a:t>
            </a:r>
            <a:br>
              <a:rPr lang="en-US" sz="4700" cap="all" spc="-100" dirty="0">
                <a:solidFill>
                  <a:srgbClr val="FFFFFF"/>
                </a:solidFill>
              </a:rPr>
            </a:br>
            <a:br>
              <a:rPr lang="en-US" sz="4700" cap="all" spc="-100" dirty="0">
                <a:solidFill>
                  <a:srgbClr val="FFFFFF"/>
                </a:solidFill>
              </a:rPr>
            </a:br>
            <a:r>
              <a:rPr lang="en-US" sz="4700" cap="all" spc="-100" dirty="0">
                <a:solidFill>
                  <a:srgbClr val="FFFFFF"/>
                </a:solidFill>
              </a:rPr>
              <a:t>Other Reasons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31F1F3F-4279-4769-85E1-D59FB06C2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3" b="896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C64D736-1B31-46E8-A897-8F088A5C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151D57A-BEA8-4208-AFDF-9679E876E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419120B-6018-4C83-A423-6476D764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D848F4-FD89-4C65-BD3A-9EFA878A2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201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7244E-0354-4D45-8EDF-0A1737A3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532527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 Begin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9CCB528-F963-42CD-A26B-33BD3C4BE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94014"/>
              </p:ext>
            </p:extLst>
          </p:nvPr>
        </p:nvGraphicFramePr>
        <p:xfrm>
          <a:off x="1284816" y="2243666"/>
          <a:ext cx="9114367" cy="2586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0268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88C7-3ABC-46D7-B8D0-68618D403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09" y="387976"/>
            <a:ext cx="10058400" cy="1371600"/>
          </a:xfrm>
        </p:spPr>
        <p:txBody>
          <a:bodyPr/>
          <a:lstStyle/>
          <a:p>
            <a:r>
              <a:rPr lang="en-US" dirty="0"/>
              <a:t>No 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B18FD-4933-4AED-9CE6-958F2D557AE8}"/>
              </a:ext>
            </a:extLst>
          </p:cNvPr>
          <p:cNvSpPr txBox="1"/>
          <p:nvPr/>
        </p:nvSpPr>
        <p:spPr>
          <a:xfrm>
            <a:off x="168563" y="1910417"/>
            <a:ext cx="58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Instead, they’ll focus on an</a:t>
            </a:r>
            <a:r>
              <a:rPr lang="en-US" b="1" dirty="0"/>
              <a:t> overarching topic</a:t>
            </a:r>
            <a:r>
              <a:rPr lang="en-US" dirty="0"/>
              <a:t>  	and relate back to it throughout the passage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49789-27C1-4CC2-8EC5-BDA59DF35221}"/>
              </a:ext>
            </a:extLst>
          </p:cNvPr>
          <p:cNvSpPr txBox="1"/>
          <p:nvPr/>
        </p:nvSpPr>
        <p:spPr>
          <a:xfrm>
            <a:off x="657079" y="3330023"/>
            <a:ext cx="34484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OTHER TOPICS</a:t>
            </a: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575F230B-046B-4FF5-959A-4EB8F2DA7246}"/>
              </a:ext>
            </a:extLst>
          </p:cNvPr>
          <p:cNvSpPr/>
          <p:nvPr/>
        </p:nvSpPr>
        <p:spPr>
          <a:xfrm>
            <a:off x="5754255" y="383358"/>
            <a:ext cx="6095998" cy="285860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2205B8-A52B-4F74-8ADF-AB3F36A7E802}"/>
              </a:ext>
            </a:extLst>
          </p:cNvPr>
          <p:cNvSpPr txBox="1"/>
          <p:nvPr/>
        </p:nvSpPr>
        <p:spPr>
          <a:xfrm>
            <a:off x="7058890" y="1436410"/>
            <a:ext cx="37060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  The author may not identify   	   an approach!!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B853B7-7D3D-4336-96FA-6561B02D657B}"/>
              </a:ext>
            </a:extLst>
          </p:cNvPr>
          <p:cNvSpPr txBox="1"/>
          <p:nvPr/>
        </p:nvSpPr>
        <p:spPr>
          <a:xfrm>
            <a:off x="1625884" y="4153447"/>
            <a:ext cx="2085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ROOTS OF ANTISEMITISM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FE5339-48E0-424E-A843-CF08452B4A12}"/>
              </a:ext>
            </a:extLst>
          </p:cNvPr>
          <p:cNvSpPr txBox="1"/>
          <p:nvPr/>
        </p:nvSpPr>
        <p:spPr>
          <a:xfrm>
            <a:off x="6549225" y="4738335"/>
            <a:ext cx="2085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VOLKISCH 	IDEALS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AE3D6C-9525-46EC-B260-860ECE84862A}"/>
              </a:ext>
            </a:extLst>
          </p:cNvPr>
          <p:cNvSpPr txBox="1"/>
          <p:nvPr/>
        </p:nvSpPr>
        <p:spPr>
          <a:xfrm>
            <a:off x="8972255" y="5634541"/>
            <a:ext cx="245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PROPAGANDA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F01CF3-A3C6-4D5E-A29D-9FAAEE5E67D1}"/>
              </a:ext>
            </a:extLst>
          </p:cNvPr>
          <p:cNvSpPr txBox="1"/>
          <p:nvPr/>
        </p:nvSpPr>
        <p:spPr>
          <a:xfrm>
            <a:off x="3548920" y="5657959"/>
            <a:ext cx="2085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ANTISEMITISM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78459D-D4B3-4730-8B43-AF316EC286DA}"/>
              </a:ext>
            </a:extLst>
          </p:cNvPr>
          <p:cNvSpPr txBox="1"/>
          <p:nvPr/>
        </p:nvSpPr>
        <p:spPr>
          <a:xfrm>
            <a:off x="8899236" y="3968894"/>
            <a:ext cx="2406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INTERNATIONAL 	RESPONSE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6542F2-CD1F-4ACF-9274-2C9C8ADDF19D}"/>
              </a:ext>
            </a:extLst>
          </p:cNvPr>
          <p:cNvSpPr txBox="1"/>
          <p:nvPr/>
        </p:nvSpPr>
        <p:spPr>
          <a:xfrm>
            <a:off x="4465781" y="3734183"/>
            <a:ext cx="2715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PERSECUTION  OF HOMOSEXUALS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A91FC3-0AF7-41DE-82EF-45AD927A15E7}"/>
              </a:ext>
            </a:extLst>
          </p:cNvPr>
          <p:cNvSpPr txBox="1"/>
          <p:nvPr/>
        </p:nvSpPr>
        <p:spPr>
          <a:xfrm>
            <a:off x="484038" y="5295987"/>
            <a:ext cx="2085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 JEWISH </a:t>
            </a:r>
          </a:p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GHETTOS</a:t>
            </a:r>
          </a:p>
        </p:txBody>
      </p:sp>
    </p:spTree>
    <p:extLst>
      <p:ext uri="{BB962C8B-B14F-4D97-AF65-F5344CB8AC3E}">
        <p14:creationId xmlns:p14="http://schemas.microsoft.com/office/powerpoint/2010/main" val="148387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3206E093-5426-4593-B46F-CB832FAC6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28B0E8F-3EF4-4D31-A768-5F5A67AA1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259DE6E-747A-45AF-98DD-23896F957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887F806-D158-4704-BA5A-D9A83B361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0D10512-F6B0-43F5-BE9B-475FAEBF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AE38F9B-010A-43A2-AAB2-65FFA2900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4CEF6FD-9C62-4C44-8AA3-A0FBAB091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AE33AD2-D8F9-4258-8F98-032285C5D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B1CF953A-8633-4599-B939-C9BC9F678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AE1E6A9-ADFF-4925-B36D-526A6AAB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41DF9F2-59E3-426E-9C74-5F654A58B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9E3E5-F75D-4BFA-B2D5-4EA30B55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853" y="1894055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 dirty="0">
                <a:solidFill>
                  <a:srgbClr val="FFFFFF"/>
                </a:solidFill>
              </a:rPr>
              <a:t>Top Down</a:t>
            </a:r>
          </a:p>
        </p:txBody>
      </p:sp>
      <p:pic>
        <p:nvPicPr>
          <p:cNvPr id="5" name="Picture 4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B51FA660-C622-41A4-B144-1C477822C7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0622" r="17550" b="1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6C64D736-1B31-46E8-A897-8F088A5C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151D57A-BEA8-4208-AFDF-9679E876E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419120B-6018-4C83-A423-6476D764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8D848F4-FD89-4C65-BD3A-9EFA878A2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213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740A66F-3ADD-4839-8B09-009CB85FD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DC2E2C-0686-4A5F-ACCB-AD01FD9EF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5FC66-7CAB-4178-A683-8F741BE6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39" y="504047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Top Down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55C24F-D63C-45AD-A7FA-2EFFB2344346}"/>
              </a:ext>
            </a:extLst>
          </p:cNvPr>
          <p:cNvSpPr txBox="1"/>
          <p:nvPr/>
        </p:nvSpPr>
        <p:spPr>
          <a:xfrm>
            <a:off x="965662" y="1957093"/>
            <a:ext cx="6281928" cy="41758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182880" defTabSz="914400">
              <a:lnSpc>
                <a:spcPct val="20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Similar to Intentionalist</a:t>
            </a:r>
          </a:p>
          <a:p>
            <a:pPr marL="285750" indent="-182880" defTabSz="914400">
              <a:lnSpc>
                <a:spcPct val="20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Following orders</a:t>
            </a:r>
          </a:p>
          <a:p>
            <a:pPr marL="285750" indent="-182880" defTabSz="914400">
              <a:lnSpc>
                <a:spcPct val="20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Intent to obey orders from the political hierarchy </a:t>
            </a:r>
          </a:p>
          <a:p>
            <a:pPr marL="285750" indent="-182880" defTabSz="914400">
              <a:lnSpc>
                <a:spcPct val="20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From Hitler, to his henchmen, to SS officers, to Luftwaffe, to the German Army</a:t>
            </a:r>
          </a:p>
          <a:p>
            <a:pPr marL="285750" indent="-182880" defTabSz="914400">
              <a:lnSpc>
                <a:spcPct val="20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 National to Local authorities</a:t>
            </a:r>
          </a:p>
          <a:p>
            <a:pPr marL="285750" indent="-182880" defTabSz="914400">
              <a:lnSpc>
                <a:spcPct val="20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Establishing Gestapo</a:t>
            </a:r>
          </a:p>
        </p:txBody>
      </p:sp>
      <p:pic>
        <p:nvPicPr>
          <p:cNvPr id="6" name="Picture 5" descr="&#10;Description automatically generated">
            <a:extLst>
              <a:ext uri="{FF2B5EF4-FFF2-40B4-BE49-F238E27FC236}">
                <a16:creationId xmlns:a16="http://schemas.microsoft.com/office/drawing/2014/main" id="{D77103F7-C8C5-4059-AC76-F9A643461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2882" r="4395"/>
          <a:stretch/>
        </p:blipFill>
        <p:spPr>
          <a:xfrm>
            <a:off x="8013032" y="10"/>
            <a:ext cx="417896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48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06E093-5426-4593-B46F-CB832FAC6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8B0E8F-3EF4-4D31-A768-5F5A67AA1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59DE6E-747A-45AF-98DD-23896F957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87F806-D158-4704-BA5A-D9A83B361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D10512-F6B0-43F5-BE9B-475FAEBF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AE38F9B-010A-43A2-AAB2-65FFA2900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4CEF6FD-9C62-4C44-8AA3-A0FBAB091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E33AD2-D8F9-4258-8F98-032285C5D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1CF953A-8633-4599-B939-C9BC9F678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E1E6A9-ADFF-4925-B36D-526A6AAB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1DF9F2-59E3-426E-9C74-5F654A58B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60086-C04D-40D2-8E46-E255D6A3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395" y="1900352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 dirty="0">
                <a:solidFill>
                  <a:srgbClr val="FFFFFF"/>
                </a:solidFill>
              </a:rPr>
              <a:t>Bottom Up </a:t>
            </a:r>
          </a:p>
        </p:txBody>
      </p:sp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24959752-60CF-455D-8050-56F21AF9B4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9833" t="-186" r="12289" b="187"/>
          <a:stretch/>
        </p:blipFill>
        <p:spPr>
          <a:xfrm>
            <a:off x="616737" y="621791"/>
            <a:ext cx="4376501" cy="561441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C64D736-1B31-46E8-A897-8F088A5C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151D57A-BEA8-4208-AFDF-9679E876E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419120B-6018-4C83-A423-6476D764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D848F4-FD89-4C65-BD3A-9EFA878A2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168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740A66F-3ADD-4839-8B09-009CB85FD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DC2E2C-0686-4A5F-ACCB-AD01FD9EF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6ACD3-E955-4A92-9C99-C2D20642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62" y="411684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Bottom 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93866-C933-4E62-8D3B-DE87EDFB546D}"/>
              </a:ext>
            </a:extLst>
          </p:cNvPr>
          <p:cNvSpPr txBox="1"/>
          <p:nvPr/>
        </p:nvSpPr>
        <p:spPr>
          <a:xfrm>
            <a:off x="722159" y="1667163"/>
            <a:ext cx="6568717" cy="4104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182880" defTabSz="914400">
              <a:lnSpc>
                <a:spcPct val="20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700" dirty="0"/>
              <a:t>This perspective stresses the involvement of the German population in engaging in Anti-Semitic practices</a:t>
            </a:r>
          </a:p>
          <a:p>
            <a:pPr marL="285750" indent="-182880" defTabSz="914400">
              <a:lnSpc>
                <a:spcPct val="20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700" dirty="0"/>
              <a:t>Germans voting for Hitler and the New Reich</a:t>
            </a:r>
          </a:p>
          <a:p>
            <a:pPr marL="285750" indent="-182880" defTabSz="914400">
              <a:lnSpc>
                <a:spcPct val="20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700" dirty="0"/>
              <a:t>Isolating Jews and Non-Aryans</a:t>
            </a:r>
          </a:p>
          <a:p>
            <a:pPr marL="285750" indent="-182880" defTabSz="914400">
              <a:lnSpc>
                <a:spcPct val="20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700" dirty="0"/>
              <a:t>Avoiding contact with Jewish neighbors and friends</a:t>
            </a:r>
          </a:p>
          <a:p>
            <a:pPr marL="285750" indent="-182880" defTabSz="914400">
              <a:lnSpc>
                <a:spcPct val="20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700" dirty="0"/>
              <a:t>Camaraderie through excluding Jews </a:t>
            </a:r>
          </a:p>
          <a:p>
            <a:pPr marL="285750" indent="-182880" defTabSz="914400">
              <a:lnSpc>
                <a:spcPct val="20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700" dirty="0"/>
              <a:t>Sending their kids to Hitler Youth</a:t>
            </a:r>
          </a:p>
          <a:p>
            <a:pPr marL="285750" indent="-182880" defTabSz="914400">
              <a:lnSpc>
                <a:spcPct val="20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700" dirty="0" err="1"/>
              <a:t>Volkisch</a:t>
            </a:r>
            <a:r>
              <a:rPr lang="en-US" sz="1700" dirty="0"/>
              <a:t> Movement</a:t>
            </a:r>
          </a:p>
        </p:txBody>
      </p:sp>
      <p:pic>
        <p:nvPicPr>
          <p:cNvPr id="6" name="Picture 5" descr="&#10;Description automatically generated">
            <a:extLst>
              <a:ext uri="{FF2B5EF4-FFF2-40B4-BE49-F238E27FC236}">
                <a16:creationId xmlns:a16="http://schemas.microsoft.com/office/drawing/2014/main" id="{B141777E-56A3-4B42-B5E0-63D30C4D0D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1687"/>
          <a:stretch/>
        </p:blipFill>
        <p:spPr>
          <a:xfrm>
            <a:off x="8013033" y="10"/>
            <a:ext cx="417896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69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38F80-34A1-47BA-A58F-650418CCC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791" y="669098"/>
            <a:ext cx="10058400" cy="1371600"/>
          </a:xfrm>
        </p:spPr>
        <p:txBody>
          <a:bodyPr/>
          <a:lstStyle/>
          <a:p>
            <a:r>
              <a:rPr lang="en-US" dirty="0"/>
              <a:t>			     THE END!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0E623-F95C-4B2D-9F5B-7CF1CD6A2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2" y="2134042"/>
            <a:ext cx="10529455" cy="39319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</a:t>
            </a:r>
            <a:r>
              <a:rPr lang="en-US" sz="2000" dirty="0"/>
              <a:t>     I understand Paper 3 is difficult!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			I hope this tool helps you with your studying. 				Don’t forget that the paper also needs a significant amount of background 	                 knowledge to support the claims the author makes. </a:t>
            </a:r>
          </a:p>
          <a:p>
            <a:endParaRPr lang="en-US" sz="2000" dirty="0"/>
          </a:p>
          <a:p>
            <a:pPr marL="2271400" lvl="8" indent="0">
              <a:buNone/>
            </a:pPr>
            <a:r>
              <a:rPr lang="en-US" sz="2000" dirty="0"/>
              <a:t>		</a:t>
            </a:r>
            <a:r>
              <a:rPr lang="en-US" sz="2500" dirty="0"/>
              <a:t>      </a:t>
            </a:r>
          </a:p>
          <a:p>
            <a:pPr marL="2271400" lvl="8" indent="0">
              <a:buNone/>
            </a:pPr>
            <a:r>
              <a:rPr lang="en-US" sz="2500" dirty="0"/>
              <a:t>		</a:t>
            </a:r>
            <a:r>
              <a:rPr lang="en-US" sz="3500" dirty="0"/>
              <a:t> </a:t>
            </a:r>
            <a:r>
              <a:rPr lang="en-US" sz="3500" b="1" dirty="0"/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198485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A082-E45C-498E-808C-1E7EB9F34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     To Begin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3EFA325-3BDB-4CDD-9CCC-CA2E525209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823811"/>
              </p:ext>
            </p:extLst>
          </p:nvPr>
        </p:nvGraphicFramePr>
        <p:xfrm>
          <a:off x="1113368" y="1236133"/>
          <a:ext cx="9245600" cy="4686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5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13AB3-D7F6-49FC-B96B-0D58AABA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91" y="359812"/>
            <a:ext cx="10058400" cy="1371600"/>
          </a:xfrm>
        </p:spPr>
        <p:txBody>
          <a:bodyPr/>
          <a:lstStyle/>
          <a:p>
            <a:r>
              <a:rPr lang="en-US" dirty="0"/>
              <a:t>The Basics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F56A1-3B2B-46B2-A928-EEBA82380CD1}"/>
              </a:ext>
            </a:extLst>
          </p:cNvPr>
          <p:cNvSpPr txBox="1"/>
          <p:nvPr/>
        </p:nvSpPr>
        <p:spPr>
          <a:xfrm>
            <a:off x="1037648" y="1486648"/>
            <a:ext cx="639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FOUR basic approaches that can be used…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D08E042-CF7D-4718-8C26-E513C6391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2790357"/>
              </p:ext>
            </p:extLst>
          </p:nvPr>
        </p:nvGraphicFramePr>
        <p:xfrm>
          <a:off x="1308628" y="1731412"/>
          <a:ext cx="9864197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069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21227-57C7-4942-B710-961A606B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Basic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E499BC-9121-4DBF-9BCB-4470E6D469B5}"/>
              </a:ext>
            </a:extLst>
          </p:cNvPr>
          <p:cNvSpPr txBox="1"/>
          <p:nvPr/>
        </p:nvSpPr>
        <p:spPr>
          <a:xfrm>
            <a:off x="1109134" y="1778001"/>
            <a:ext cx="735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some other possibilities you need to remember…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DE08DD-F521-41D7-8195-5ED4289D4B3D}"/>
              </a:ext>
            </a:extLst>
          </p:cNvPr>
          <p:cNvSpPr/>
          <p:nvPr/>
        </p:nvSpPr>
        <p:spPr>
          <a:xfrm>
            <a:off x="1195917" y="2598521"/>
            <a:ext cx="3611034" cy="173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/>
              <a:t>No Approach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D32020-6C41-4DC7-B615-A63B2E10656F}"/>
              </a:ext>
            </a:extLst>
          </p:cNvPr>
          <p:cNvSpPr/>
          <p:nvPr/>
        </p:nvSpPr>
        <p:spPr>
          <a:xfrm>
            <a:off x="7735358" y="2559050"/>
            <a:ext cx="3687233" cy="1739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/>
              <a:t>Other reasons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2719CD-F55B-47A1-AB24-22A55E25C174}"/>
              </a:ext>
            </a:extLst>
          </p:cNvPr>
          <p:cNvSpPr txBox="1"/>
          <p:nvPr/>
        </p:nvSpPr>
        <p:spPr>
          <a:xfrm>
            <a:off x="5752571" y="4079728"/>
            <a:ext cx="1037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727BC9-B772-4244-A18C-A23783A53471}"/>
              </a:ext>
            </a:extLst>
          </p:cNvPr>
          <p:cNvSpPr/>
          <p:nvPr/>
        </p:nvSpPr>
        <p:spPr>
          <a:xfrm>
            <a:off x="1229255" y="4574143"/>
            <a:ext cx="3611034" cy="173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/>
              <a:t>Top Down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9AB702-D6F5-4829-B215-008CDEE258A1}"/>
              </a:ext>
            </a:extLst>
          </p:cNvPr>
          <p:cNvSpPr/>
          <p:nvPr/>
        </p:nvSpPr>
        <p:spPr>
          <a:xfrm>
            <a:off x="7811557" y="4608856"/>
            <a:ext cx="3611034" cy="173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/>
              <a:t>Bottom Up</a:t>
            </a:r>
          </a:p>
        </p:txBody>
      </p:sp>
    </p:spTree>
    <p:extLst>
      <p:ext uri="{BB962C8B-B14F-4D97-AF65-F5344CB8AC3E}">
        <p14:creationId xmlns:p14="http://schemas.microsoft.com/office/powerpoint/2010/main" val="119832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06E093-5426-4593-B46F-CB832FAC6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8B0E8F-3EF4-4D31-A768-5F5A67AA1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59DE6E-747A-45AF-98DD-23896F957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87F806-D158-4704-BA5A-D9A83B361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D10512-F6B0-43F5-BE9B-475FAEBF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E38F9B-010A-43A2-AAB2-65FFA2900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CEF6FD-9C62-4C44-8AA3-A0FBAB091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AE33AD2-D8F9-4258-8F98-032285C5D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1CF953A-8633-4599-B939-C9BC9F678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E1E6A9-ADFF-4925-B36D-526A6AAB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1DF9F2-59E3-426E-9C74-5F654A58B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46BD4-B2FA-42B2-8B62-9DB9E18D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348843"/>
            <a:ext cx="5716338" cy="36634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br>
              <a:rPr lang="en-US" sz="5600" cap="all" spc="-100" dirty="0">
                <a:solidFill>
                  <a:srgbClr val="FFFFFF"/>
                </a:solidFill>
              </a:rPr>
            </a:br>
            <a:r>
              <a:rPr lang="en-US" sz="5600" cap="all" spc="-100" dirty="0">
                <a:solidFill>
                  <a:srgbClr val="FFFFFF"/>
                </a:solidFill>
              </a:rPr>
              <a:t>Intentionalism</a:t>
            </a:r>
          </a:p>
        </p:txBody>
      </p:sp>
      <p:pic>
        <p:nvPicPr>
          <p:cNvPr id="5" name="Picture 4" descr="A person in a uniform&#10;&#10;Description automatically generated">
            <a:extLst>
              <a:ext uri="{FF2B5EF4-FFF2-40B4-BE49-F238E27FC236}">
                <a16:creationId xmlns:a16="http://schemas.microsoft.com/office/drawing/2014/main" id="{9AB9C983-E775-45A5-BB20-C8FA8C5B0E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58" r="959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C64D736-1B31-46E8-A897-8F088A5C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51D57A-BEA8-4208-AFDF-9679E876E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419120B-6018-4C83-A423-6476D764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8D848F4-FD89-4C65-BD3A-9EFA878A2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5EBD04D-96B4-4F6E-9F6E-D4DDB75B3DE0}"/>
              </a:ext>
            </a:extLst>
          </p:cNvPr>
          <p:cNvSpPr txBox="1"/>
          <p:nvPr/>
        </p:nvSpPr>
        <p:spPr>
          <a:xfrm>
            <a:off x="2453760" y="6036154"/>
            <a:ext cx="25394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fabiusmaximus.com/2016/12/20/the-secret-about-fake-new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81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CBD3E-0791-4564-BDB4-F1CB80EB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35" y="211888"/>
            <a:ext cx="10058400" cy="1371600"/>
          </a:xfrm>
        </p:spPr>
        <p:txBody>
          <a:bodyPr/>
          <a:lstStyle/>
          <a:p>
            <a:r>
              <a:rPr lang="en-US" dirty="0"/>
              <a:t>Intentionalism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401A1-1A7E-49A9-8CB0-4FF2DC70B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35043" y="263207"/>
            <a:ext cx="2850557" cy="4685031"/>
          </a:xfrm>
          <a:prstGeom prst="rect">
            <a:avLst/>
          </a:prstGeom>
        </p:spPr>
      </p:pic>
      <p:pic>
        <p:nvPicPr>
          <p:cNvPr id="11" name="Picture 10" descr="A close up of a persons hand&#10;&#10;Description automatically generated">
            <a:extLst>
              <a:ext uri="{FF2B5EF4-FFF2-40B4-BE49-F238E27FC236}">
                <a16:creationId xmlns:a16="http://schemas.microsoft.com/office/drawing/2014/main" id="{849DDF60-4B70-4B04-8CA8-59239FC27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007126" flipH="1">
            <a:off x="7294432" y="310336"/>
            <a:ext cx="2023807" cy="1377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A23CB6-830D-4AF6-BBDA-C7BBDDEE3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7075128" y="1443567"/>
            <a:ext cx="2217035" cy="14112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A15B2D-4037-49B9-BD5B-9569948AF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351163" flipH="1">
            <a:off x="7187841" y="2977386"/>
            <a:ext cx="2059395" cy="1310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06A985-96DE-49BB-AD6C-956E6A57214A}"/>
              </a:ext>
            </a:extLst>
          </p:cNvPr>
          <p:cNvSpPr txBox="1"/>
          <p:nvPr/>
        </p:nvSpPr>
        <p:spPr>
          <a:xfrm>
            <a:off x="1528359" y="1443567"/>
            <a:ext cx="4665135" cy="5062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All fingers point to Hitler!</a:t>
            </a:r>
          </a:p>
          <a:p>
            <a:endParaRPr lang="en-US" sz="1900" dirty="0"/>
          </a:p>
          <a:p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The paper identifies Hitler as the ‘judge, jury, and executioner’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References Hitler as leader and he </a:t>
            </a:r>
            <a:r>
              <a:rPr lang="en-US" sz="1900" b="1" dirty="0"/>
              <a:t>INTENDED</a:t>
            </a:r>
            <a:r>
              <a:rPr lang="en-US" sz="1900" dirty="0"/>
              <a:t> to kill the Jews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Hitler had a “blueprint” of how to carry out </a:t>
            </a:r>
            <a:r>
              <a:rPr lang="en-US" sz="1900" b="1" dirty="0"/>
              <a:t>FINAL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The author stresses Hitlers </a:t>
            </a:r>
            <a:r>
              <a:rPr lang="en-US" sz="1900" b="1" dirty="0"/>
              <a:t>CONSISTENCY </a:t>
            </a:r>
            <a:r>
              <a:rPr lang="en-US" sz="1900" dirty="0"/>
              <a:t>and</a:t>
            </a:r>
            <a:r>
              <a:rPr lang="en-US" sz="1900" b="1" dirty="0"/>
              <a:t> OPERATION</a:t>
            </a:r>
          </a:p>
        </p:txBody>
      </p:sp>
    </p:spTree>
    <p:extLst>
      <p:ext uri="{BB962C8B-B14F-4D97-AF65-F5344CB8AC3E}">
        <p14:creationId xmlns:p14="http://schemas.microsoft.com/office/powerpoint/2010/main" val="87798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B98CA-6674-4B9E-B7AE-0E50A38A2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538162"/>
            <a:ext cx="10058400" cy="1371600"/>
          </a:xfrm>
        </p:spPr>
        <p:txBody>
          <a:bodyPr/>
          <a:lstStyle/>
          <a:p>
            <a:r>
              <a:rPr lang="en-US" dirty="0"/>
              <a:t>Intentionalism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AB9B9-3978-42AF-A89F-739D031F89B3}"/>
              </a:ext>
            </a:extLst>
          </p:cNvPr>
          <p:cNvSpPr txBox="1"/>
          <p:nvPr/>
        </p:nvSpPr>
        <p:spPr>
          <a:xfrm>
            <a:off x="881063" y="1772788"/>
            <a:ext cx="30622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KEY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5B639-CFAA-4797-A077-0D62A5496122}"/>
              </a:ext>
            </a:extLst>
          </p:cNvPr>
          <p:cNvSpPr txBox="1"/>
          <p:nvPr/>
        </p:nvSpPr>
        <p:spPr>
          <a:xfrm>
            <a:off x="1009646" y="3961188"/>
            <a:ext cx="1504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INTENDED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2D5D8A-EE8D-4153-852D-1AD5DC621C6E}"/>
              </a:ext>
            </a:extLst>
          </p:cNvPr>
          <p:cNvSpPr txBox="1"/>
          <p:nvPr/>
        </p:nvSpPr>
        <p:spPr>
          <a:xfrm>
            <a:off x="1543052" y="2848509"/>
            <a:ext cx="16097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FUHRER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543C08-05F1-48D2-9A28-9BE2560981C3}"/>
              </a:ext>
            </a:extLst>
          </p:cNvPr>
          <p:cNvSpPr txBox="1"/>
          <p:nvPr/>
        </p:nvSpPr>
        <p:spPr>
          <a:xfrm>
            <a:off x="3652836" y="3968771"/>
            <a:ext cx="3062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ANNIHILATION         		OF THE 		      	     	  JEWS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3F0BF9-2D4A-4FEA-9B89-70AB4BBA7181}"/>
              </a:ext>
            </a:extLst>
          </p:cNvPr>
          <p:cNvSpPr txBox="1"/>
          <p:nvPr/>
        </p:nvSpPr>
        <p:spPr>
          <a:xfrm>
            <a:off x="9358313" y="4453221"/>
            <a:ext cx="1833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F42FEB-65ED-4137-A00F-687391A92380}"/>
              </a:ext>
            </a:extLst>
          </p:cNvPr>
          <p:cNvSpPr txBox="1"/>
          <p:nvPr/>
        </p:nvSpPr>
        <p:spPr>
          <a:xfrm>
            <a:off x="4457701" y="2923848"/>
            <a:ext cx="2119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COMMANDER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595719-13AD-46E1-933B-29F0DC60A546}"/>
              </a:ext>
            </a:extLst>
          </p:cNvPr>
          <p:cNvSpPr txBox="1"/>
          <p:nvPr/>
        </p:nvSpPr>
        <p:spPr>
          <a:xfrm>
            <a:off x="757238" y="5873979"/>
            <a:ext cx="21526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CONTROLLING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3D0DF5-5505-4EAF-A91D-F8974351A766}"/>
              </a:ext>
            </a:extLst>
          </p:cNvPr>
          <p:cNvSpPr txBox="1"/>
          <p:nvPr/>
        </p:nvSpPr>
        <p:spPr>
          <a:xfrm>
            <a:off x="6915149" y="5181423"/>
            <a:ext cx="1633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‘FINAL SOLUTION’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3734C5-E7C6-4CE6-9EFE-72526EB7FB46}"/>
              </a:ext>
            </a:extLst>
          </p:cNvPr>
          <p:cNvSpPr txBox="1"/>
          <p:nvPr/>
        </p:nvSpPr>
        <p:spPr>
          <a:xfrm>
            <a:off x="9729785" y="2394198"/>
            <a:ext cx="1595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JEWISH QUESTION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1A341B-B300-4CC5-9016-A8892AA1A57B}"/>
              </a:ext>
            </a:extLst>
          </p:cNvPr>
          <p:cNvSpPr txBox="1"/>
          <p:nvPr/>
        </p:nvSpPr>
        <p:spPr>
          <a:xfrm>
            <a:off x="4348162" y="5813794"/>
            <a:ext cx="19573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DICTATOR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CA5CF7-A56B-4FFA-A6EC-C9651117028B}"/>
              </a:ext>
            </a:extLst>
          </p:cNvPr>
          <p:cNvSpPr txBox="1"/>
          <p:nvPr/>
        </p:nvSpPr>
        <p:spPr>
          <a:xfrm>
            <a:off x="2181224" y="4886043"/>
            <a:ext cx="1633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MURDERED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025FB1-4DA3-43EB-8733-4694BAF4B80D}"/>
              </a:ext>
            </a:extLst>
          </p:cNvPr>
          <p:cNvSpPr txBox="1"/>
          <p:nvPr/>
        </p:nvSpPr>
        <p:spPr>
          <a:xfrm>
            <a:off x="9729785" y="5564701"/>
            <a:ext cx="1895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GENOCIDAL    	PLAN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7E25B4-B4BB-494E-A4BC-B87912462DC6}"/>
              </a:ext>
            </a:extLst>
          </p:cNvPr>
          <p:cNvSpPr txBox="1"/>
          <p:nvPr/>
        </p:nvSpPr>
        <p:spPr>
          <a:xfrm>
            <a:off x="7529511" y="3280315"/>
            <a:ext cx="2152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DIRECT INVOLVEMENT</a:t>
            </a:r>
          </a:p>
        </p:txBody>
      </p:sp>
    </p:spTree>
    <p:extLst>
      <p:ext uri="{BB962C8B-B14F-4D97-AF65-F5344CB8AC3E}">
        <p14:creationId xmlns:p14="http://schemas.microsoft.com/office/powerpoint/2010/main" val="335145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06E093-5426-4593-B46F-CB832FAC6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B0E8F-3EF4-4D31-A768-5F5A67AA1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59DE6E-747A-45AF-98DD-23896F957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87F806-D158-4704-BA5A-D9A83B361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D10512-F6B0-43F5-BE9B-475FAEBF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AE38F9B-010A-43A2-AAB2-65FFA2900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CEF6FD-9C62-4C44-8AA3-A0FBAB091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AE33AD2-D8F9-4258-8F98-032285C5D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1CF953A-8633-4599-B939-C9BC9F678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E1E6A9-ADFF-4925-B36D-526A6AAB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1DF9F2-59E3-426E-9C74-5F654A58B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3A012-F37A-469F-82E1-141520AD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600" cap="all" spc="-100">
                <a:solidFill>
                  <a:srgbClr val="FFFFFF"/>
                </a:solidFill>
              </a:rPr>
              <a:t>Functionalism</a:t>
            </a:r>
          </a:p>
        </p:txBody>
      </p:sp>
      <p:pic>
        <p:nvPicPr>
          <p:cNvPr id="7" name="Picture 6" descr="A person wearing a uniform and standing in front of a crowd&#10;&#10;Description automatically generated">
            <a:extLst>
              <a:ext uri="{FF2B5EF4-FFF2-40B4-BE49-F238E27FC236}">
                <a16:creationId xmlns:a16="http://schemas.microsoft.com/office/drawing/2014/main" id="{F62CD9B4-5A66-44D6-B31C-FB5669C6B5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532" r="31631" b="1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C64D736-1B31-46E8-A897-8F088A5C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51D57A-BEA8-4208-AFDF-9679E876E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419120B-6018-4C83-A423-6476D764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8D848F4-FD89-4C65-BD3A-9EFA878A2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809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7207702F383340A982731E8E11FC4D" ma:contentTypeVersion="9" ma:contentTypeDescription="Create a new document." ma:contentTypeScope="" ma:versionID="ae64fddef21ede45af0bf12d0c38f953">
  <xsd:schema xmlns:xsd="http://www.w3.org/2001/XMLSchema" xmlns:xs="http://www.w3.org/2001/XMLSchema" xmlns:p="http://schemas.microsoft.com/office/2006/metadata/properties" xmlns:ns3="0174628f-603b-4e4a-aba7-1af38ee4d749" xmlns:ns4="49c1ad91-25c2-4172-b975-7db7076b997f" targetNamespace="http://schemas.microsoft.com/office/2006/metadata/properties" ma:root="true" ma:fieldsID="54d583874c587a652489d5f6729c1754" ns3:_="" ns4:_="">
    <xsd:import namespace="0174628f-603b-4e4a-aba7-1af38ee4d749"/>
    <xsd:import namespace="49c1ad91-25c2-4172-b975-7db7076b99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4628f-603b-4e4a-aba7-1af38ee4d7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1ad91-25c2-4172-b975-7db7076b99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9168B1-44E2-40F5-B4BB-3C24043CB6D5}">
  <ds:schemaRefs>
    <ds:schemaRef ds:uri="http://purl.org/dc/dcmitype/"/>
    <ds:schemaRef ds:uri="49c1ad91-25c2-4172-b975-7db7076b997f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0174628f-603b-4e4a-aba7-1af38ee4d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664AA9C-B9A3-4B83-8D4C-B05FE594BC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26035E-4D97-49B2-9142-7399B4B20F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74628f-603b-4e4a-aba7-1af38ee4d749"/>
    <ds:schemaRef ds:uri="49c1ad91-25c2-4172-b975-7db7076b99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554</Words>
  <Application>Microsoft Office PowerPoint</Application>
  <PresentationFormat>Widescreen</PresentationFormat>
  <Paragraphs>162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Century Gothic</vt:lpstr>
      <vt:lpstr>Savon</vt:lpstr>
      <vt:lpstr>How to identify Approaches </vt:lpstr>
      <vt:lpstr>To Begin</vt:lpstr>
      <vt:lpstr>        To Begin</vt:lpstr>
      <vt:lpstr>The Basics</vt:lpstr>
      <vt:lpstr>Not so Basic</vt:lpstr>
      <vt:lpstr> Intentionalism</vt:lpstr>
      <vt:lpstr>Intentionalism</vt:lpstr>
      <vt:lpstr>Intentionalism</vt:lpstr>
      <vt:lpstr>Functionalism</vt:lpstr>
      <vt:lpstr>Functionalism </vt:lpstr>
      <vt:lpstr>Functionalism </vt:lpstr>
      <vt:lpstr>Structuralism</vt:lpstr>
      <vt:lpstr>Structuralism</vt:lpstr>
      <vt:lpstr>Structuralism </vt:lpstr>
      <vt:lpstr>Synthesis</vt:lpstr>
      <vt:lpstr>Synthesis</vt:lpstr>
      <vt:lpstr>Synthesis </vt:lpstr>
      <vt:lpstr>OTHER APPROACHES</vt:lpstr>
      <vt:lpstr>No Approach  or  Other Reasons</vt:lpstr>
      <vt:lpstr>No Approach</vt:lpstr>
      <vt:lpstr>Top Down</vt:lpstr>
      <vt:lpstr>Top Down</vt:lpstr>
      <vt:lpstr>Bottom Up </vt:lpstr>
      <vt:lpstr>Bottom Up</vt:lpstr>
      <vt:lpstr>        THE 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identify Approaches</dc:title>
  <dc:creator>Olivia Shore</dc:creator>
  <cp:lastModifiedBy>Crihfield Sandy</cp:lastModifiedBy>
  <cp:revision>2</cp:revision>
  <dcterms:created xsi:type="dcterms:W3CDTF">2020-05-04T02:12:33Z</dcterms:created>
  <dcterms:modified xsi:type="dcterms:W3CDTF">2020-11-30T21:13:02Z</dcterms:modified>
</cp:coreProperties>
</file>